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1"/>
  </p:sldMasterIdLst>
  <p:sldIdLst>
    <p:sldId id="288" r:id="rId2"/>
    <p:sldId id="256" r:id="rId3"/>
    <p:sldId id="257" r:id="rId4"/>
    <p:sldId id="258" r:id="rId5"/>
    <p:sldId id="259" r:id="rId6"/>
    <p:sldId id="260" r:id="rId7"/>
    <p:sldId id="261" r:id="rId8"/>
    <p:sldId id="262" r:id="rId9"/>
    <p:sldId id="263" r:id="rId10"/>
    <p:sldId id="264" r:id="rId11"/>
    <p:sldId id="267" r:id="rId12"/>
    <p:sldId id="268" r:id="rId13"/>
    <p:sldId id="269" r:id="rId14"/>
    <p:sldId id="270" r:id="rId15"/>
    <p:sldId id="271" r:id="rId16"/>
    <p:sldId id="275" r:id="rId17"/>
    <p:sldId id="272" r:id="rId18"/>
    <p:sldId id="287" r:id="rId19"/>
    <p:sldId id="273" r:id="rId20"/>
    <p:sldId id="274" r:id="rId21"/>
    <p:sldId id="280" r:id="rId22"/>
    <p:sldId id="276" r:id="rId23"/>
    <p:sldId id="277" r:id="rId24"/>
    <p:sldId id="285" r:id="rId25"/>
    <p:sldId id="278" r:id="rId26"/>
    <p:sldId id="281" r:id="rId27"/>
    <p:sldId id="282" r:id="rId28"/>
    <p:sldId id="283" r:id="rId29"/>
    <p:sldId id="284" r:id="rId30"/>
    <p:sldId id="286"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0" d="100"/>
          <a:sy n="90" d="100"/>
        </p:scale>
        <p:origin x="9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jpg>
</file>

<file path=ppt/media/image12.jpg>
</file>

<file path=ppt/media/image13.png>
</file>

<file path=ppt/media/image14.jpg>
</file>

<file path=ppt/media/image15.jpg>
</file>

<file path=ppt/media/image16.jpg>
</file>

<file path=ppt/media/image17.jpg>
</file>

<file path=ppt/media/image18.png>
</file>

<file path=ppt/media/image19.jpg>
</file>

<file path=ppt/media/image2.jpg>
</file>

<file path=ppt/media/image20.jpg>
</file>

<file path=ppt/media/image21.jpg>
</file>

<file path=ppt/media/image22.jpg>
</file>

<file path=ppt/media/image23.jpg>
</file>

<file path=ppt/media/image24.png>
</file>

<file path=ppt/media/image25.jpg>
</file>

<file path=ppt/media/image26.jpg>
</file>

<file path=ppt/media/image27.jpeg>
</file>

<file path=ppt/media/image3.jpg>
</file>

<file path=ppt/media/image4.jpg>
</file>

<file path=ppt/media/image5.jpg>
</file>

<file path=ppt/media/image6.jp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8/11/2019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8/11/2019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8/11/2019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8/11/2019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www.google.com/url?sa=i&amp;rct=j&amp;q=&amp;esrc=s&amp;source=images&amp;cd=&amp;ved=2ahUKEwjprO_fj9DjAhVpmuAKHYq6A0MQjRx6BAgBEAU&amp;url=https%3A%2F%2Fwww.drugrehab.org%2Fdeveloping-coping-skills-recovery%2F&amp;psig=AOvVaw3DoMMnmwcp-CP6aO2QiKkQ&amp;ust=1564145892857353"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jpg"/></Relationships>
</file>

<file path=ppt/slides/_rels/slide2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ncbi.nlm.nih.gov/pmc/articles/PMC3817053/"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hyperlink" Target="https://www.google.com/url?sa=i&amp;rct=j&amp;q=&amp;esrc=s&amp;source=images&amp;cd=&amp;ved=2ahUKEwjjmfb0kdDjAhUCd98KHbBrCaQQjRx6BAgBEAU&amp;url=https%3A%2F%2Fbeginningstreatment.com%2Fshould-addiction-counselors-disclose-they-are-in-recovery%2F&amp;psig=AOvVaw20WaR2ej7UfnRqZz0-W5zT&amp;ust=1564146485814766"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hyperlink" Target="https://www.leavingthepitbehind.or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mailto:artadams3049@yahoo.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hyperlink" Target="https://www.drugabuse.gov/publications/drugfacts/nationwide-trend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www.google.com/url?sa=i&amp;rct=j&amp;q=&amp;esrc=s&amp;source=images&amp;cd=&amp;ved=2ahUKEwiCr9-yj9DjAhWjdt8KHSPJAgEQjRx6BAgBEAU&amp;url=http%3A%2F%2Ftheconversation.com%2Fis-addiction-a-brain-disease-51248&amp;psig=AOvVaw0ahiaTge8XKXhNooC1yYAO&amp;ust=1564145794331674"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C88D3-DD7F-4D62-A943-439CF028B24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C22EE9D-F435-4ABF-9976-3B6E7D0174D4}"/>
              </a:ext>
            </a:extLst>
          </p:cNvPr>
          <p:cNvSpPr>
            <a:spLocks noGrp="1"/>
          </p:cNvSpPr>
          <p:nvPr>
            <p:ph idx="1"/>
          </p:nvPr>
        </p:nvSpPr>
        <p:spPr/>
        <p:txBody>
          <a:bodyPr/>
          <a:lstStyle/>
          <a:p>
            <a:endParaRPr lang="en-US"/>
          </a:p>
        </p:txBody>
      </p:sp>
      <p:pic>
        <p:nvPicPr>
          <p:cNvPr id="4" name="Content Placeholder 16">
            <a:extLst>
              <a:ext uri="{FF2B5EF4-FFF2-40B4-BE49-F238E27FC236}">
                <a16:creationId xmlns:a16="http://schemas.microsoft.com/office/drawing/2014/main" id="{AE4A6745-A403-479B-B2D5-998459C3CD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1016"/>
            <a:ext cx="12353805" cy="6949016"/>
          </a:xfrm>
          <a:prstGeom prst="rect">
            <a:avLst/>
          </a:prstGeom>
        </p:spPr>
      </p:pic>
      <p:pic>
        <p:nvPicPr>
          <p:cNvPr id="5" name="Picture 4" descr="A drawing of a face&#10;&#10;Description automatically generated">
            <a:extLst>
              <a:ext uri="{FF2B5EF4-FFF2-40B4-BE49-F238E27FC236}">
                <a16:creationId xmlns:a16="http://schemas.microsoft.com/office/drawing/2014/main" id="{EFE829B9-9212-41D5-B603-6618B0DF15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8426" y="376519"/>
            <a:ext cx="3796951" cy="2510118"/>
          </a:xfrm>
          <a:prstGeom prst="rect">
            <a:avLst/>
          </a:prstGeom>
        </p:spPr>
      </p:pic>
    </p:spTree>
    <p:extLst>
      <p:ext uri="{BB962C8B-B14F-4D97-AF65-F5344CB8AC3E}">
        <p14:creationId xmlns:p14="http://schemas.microsoft.com/office/powerpoint/2010/main" val="4458121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40E46-BDA7-412C-80A4-C148EBC897D9}"/>
              </a:ext>
            </a:extLst>
          </p:cNvPr>
          <p:cNvSpPr>
            <a:spLocks noGrp="1"/>
          </p:cNvSpPr>
          <p:nvPr>
            <p:ph type="title"/>
          </p:nvPr>
        </p:nvSpPr>
        <p:spPr/>
        <p:txBody>
          <a:bodyPr/>
          <a:lstStyle/>
          <a:p>
            <a:r>
              <a:rPr lang="en-US" dirty="0"/>
              <a:t>Addiction Defined</a:t>
            </a:r>
          </a:p>
        </p:txBody>
      </p:sp>
      <p:sp>
        <p:nvSpPr>
          <p:cNvPr id="3" name="Content Placeholder 2">
            <a:extLst>
              <a:ext uri="{FF2B5EF4-FFF2-40B4-BE49-F238E27FC236}">
                <a16:creationId xmlns:a16="http://schemas.microsoft.com/office/drawing/2014/main" id="{BB7E9E0D-766D-4251-AD59-B44DD148020E}"/>
              </a:ext>
            </a:extLst>
          </p:cNvPr>
          <p:cNvSpPr>
            <a:spLocks noGrp="1"/>
          </p:cNvSpPr>
          <p:nvPr>
            <p:ph idx="1"/>
          </p:nvPr>
        </p:nvSpPr>
        <p:spPr>
          <a:xfrm>
            <a:off x="560440" y="1268361"/>
            <a:ext cx="8908026" cy="5589639"/>
          </a:xfrm>
        </p:spPr>
        <p:txBody>
          <a:bodyPr>
            <a:noAutofit/>
          </a:bodyPr>
          <a:lstStyle/>
          <a:p>
            <a:r>
              <a:rPr lang="en-US" sz="2400" dirty="0"/>
              <a:t>Addiction can take many forms and targets many things: chemicals (illicit drugs, prescription drugs, alcohol, over-the-counter drugs, nicotine, food, digital, gambling,    sexual, relationship, and shopping/hoarding and more).  </a:t>
            </a:r>
          </a:p>
          <a:p>
            <a:r>
              <a:rPr lang="en-US" sz="2400" dirty="0"/>
              <a:t>The process of addiction is the same regardless of the form.  </a:t>
            </a:r>
          </a:p>
          <a:p>
            <a:r>
              <a:rPr lang="en-US" sz="2400" dirty="0"/>
              <a:t>The rewiring of the brain can be different whether by taking in chemicals or diverting the body’s natural chemistry to over stimulate the pleasure centers of the brain.  </a:t>
            </a:r>
          </a:p>
          <a:p>
            <a:r>
              <a:rPr lang="en-US" sz="2400" dirty="0"/>
              <a:t>The process of triggering the body to release an overabundance of adrenaline, oxytocin, endorphins highs and sedation can become an obsessive behavior.  Tricking ones’ body to overproduce natural chemicals can create a natural high and effect which the individual chases.</a:t>
            </a:r>
          </a:p>
        </p:txBody>
      </p:sp>
      <p:pic>
        <p:nvPicPr>
          <p:cNvPr id="6" name="Picture 5">
            <a:extLst>
              <a:ext uri="{FF2B5EF4-FFF2-40B4-BE49-F238E27FC236}">
                <a16:creationId xmlns:a16="http://schemas.microsoft.com/office/drawing/2014/main" id="{DF39CB14-938D-4623-B14E-7E9460F04950}"/>
              </a:ext>
            </a:extLst>
          </p:cNvPr>
          <p:cNvPicPr>
            <a:picLocks noChangeAspect="1"/>
          </p:cNvPicPr>
          <p:nvPr/>
        </p:nvPicPr>
        <p:blipFill>
          <a:blip r:embed="rId2"/>
          <a:stretch>
            <a:fillRect/>
          </a:stretch>
        </p:blipFill>
        <p:spPr>
          <a:xfrm>
            <a:off x="8787801" y="593754"/>
            <a:ext cx="3404199" cy="2454787"/>
          </a:xfrm>
          <a:prstGeom prst="rect">
            <a:avLst/>
          </a:prstGeom>
        </p:spPr>
      </p:pic>
    </p:spTree>
    <p:extLst>
      <p:ext uri="{BB962C8B-B14F-4D97-AF65-F5344CB8AC3E}">
        <p14:creationId xmlns:p14="http://schemas.microsoft.com/office/powerpoint/2010/main" val="785204336"/>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40E46-BDA7-412C-80A4-C148EBC897D9}"/>
              </a:ext>
            </a:extLst>
          </p:cNvPr>
          <p:cNvSpPr>
            <a:spLocks noGrp="1"/>
          </p:cNvSpPr>
          <p:nvPr>
            <p:ph type="title"/>
          </p:nvPr>
        </p:nvSpPr>
        <p:spPr>
          <a:xfrm>
            <a:off x="677334" y="103239"/>
            <a:ext cx="8596668" cy="1320800"/>
          </a:xfrm>
        </p:spPr>
        <p:txBody>
          <a:bodyPr/>
          <a:lstStyle/>
          <a:p>
            <a:r>
              <a:rPr lang="en-US" dirty="0"/>
              <a:t>Who Can Become an Addict?</a:t>
            </a:r>
          </a:p>
        </p:txBody>
      </p:sp>
      <p:sp>
        <p:nvSpPr>
          <p:cNvPr id="3" name="Content Placeholder 2">
            <a:extLst>
              <a:ext uri="{FF2B5EF4-FFF2-40B4-BE49-F238E27FC236}">
                <a16:creationId xmlns:a16="http://schemas.microsoft.com/office/drawing/2014/main" id="{BB7E9E0D-766D-4251-AD59-B44DD148020E}"/>
              </a:ext>
            </a:extLst>
          </p:cNvPr>
          <p:cNvSpPr>
            <a:spLocks noGrp="1"/>
          </p:cNvSpPr>
          <p:nvPr>
            <p:ph idx="1"/>
          </p:nvPr>
        </p:nvSpPr>
        <p:spPr>
          <a:xfrm>
            <a:off x="280220" y="811161"/>
            <a:ext cx="8993782" cy="5943600"/>
          </a:xfrm>
        </p:spPr>
        <p:txBody>
          <a:bodyPr>
            <a:noAutofit/>
          </a:bodyPr>
          <a:lstStyle/>
          <a:p>
            <a:r>
              <a:rPr lang="en-US" sz="2000" dirty="0"/>
              <a:t>Some people are more vulnerable than others to becoming addicted depending upon genetic makeup, the age of exposure and environmental influences.  </a:t>
            </a:r>
          </a:p>
          <a:p>
            <a:r>
              <a:rPr lang="en-US" sz="2000" dirty="0"/>
              <a:t>While a person initially chooses to feed a behavior to the point of becoming addicted, over time the effects of prolonged exposure on brain functioning compromises their ability to choose.  </a:t>
            </a:r>
          </a:p>
          <a:p>
            <a:r>
              <a:rPr lang="en-US" sz="2000" dirty="0"/>
              <a:t>Thus, seeking and feeding the addiction becomes an obsession and compulsion, often eluding a person’s self-control and will power.  </a:t>
            </a:r>
          </a:p>
          <a:p>
            <a:r>
              <a:rPr lang="en-US" sz="2000" dirty="0"/>
              <a:t>This is to say, satisfying the cravings of the addiction becomes a way of life.  </a:t>
            </a:r>
          </a:p>
          <a:p>
            <a:r>
              <a:rPr lang="en-US" sz="2000" dirty="0"/>
              <a:t>The enslaved person chases the highs and avoids the lows as a way of coping.  The dysfunctional behaviors resulting from addiction can interfere with his/her normal functioning in the family, workplace, church and the larger community.  </a:t>
            </a:r>
          </a:p>
          <a:p>
            <a:r>
              <a:rPr lang="en-US" sz="2000" dirty="0"/>
              <a:t>In short, addiction to anything can become an idol to be honored, worshipped and placed above all else in the person’s life.  </a:t>
            </a:r>
          </a:p>
          <a:p>
            <a:r>
              <a:rPr lang="en-US" sz="2000" dirty="0"/>
              <a:t>Idolatry in the form of addiction is, therefore, rampant in our society.</a:t>
            </a:r>
          </a:p>
          <a:p>
            <a:endParaRPr lang="en-US" sz="2000" dirty="0"/>
          </a:p>
        </p:txBody>
      </p:sp>
      <p:pic>
        <p:nvPicPr>
          <p:cNvPr id="5" name="Picture 4">
            <a:extLst>
              <a:ext uri="{FF2B5EF4-FFF2-40B4-BE49-F238E27FC236}">
                <a16:creationId xmlns:a16="http://schemas.microsoft.com/office/drawing/2014/main" id="{78FCFE3E-83BF-4B9D-88E5-6C9C40ED0BDC}"/>
              </a:ext>
            </a:extLst>
          </p:cNvPr>
          <p:cNvPicPr>
            <a:picLocks noChangeAspect="1"/>
          </p:cNvPicPr>
          <p:nvPr/>
        </p:nvPicPr>
        <p:blipFill rotWithShape="1">
          <a:blip r:embed="rId2">
            <a:clrChange>
              <a:clrFrom>
                <a:srgbClr val="F8F3EF"/>
              </a:clrFrom>
              <a:clrTo>
                <a:srgbClr val="F8F3EF">
                  <a:alpha val="0"/>
                </a:srgbClr>
              </a:clrTo>
            </a:clrChange>
          </a:blip>
          <a:srcRect l="23278" r="20615"/>
          <a:stretch/>
        </p:blipFill>
        <p:spPr>
          <a:xfrm>
            <a:off x="8640662" y="1681546"/>
            <a:ext cx="3878510" cy="3308831"/>
          </a:xfrm>
          <a:prstGeom prst="rect">
            <a:avLst/>
          </a:prstGeom>
        </p:spPr>
      </p:pic>
    </p:spTree>
    <p:extLst>
      <p:ext uri="{BB962C8B-B14F-4D97-AF65-F5344CB8AC3E}">
        <p14:creationId xmlns:p14="http://schemas.microsoft.com/office/powerpoint/2010/main" val="408665375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6B494-E4E3-40AB-89DA-59E1EE3E5CE5}"/>
              </a:ext>
            </a:extLst>
          </p:cNvPr>
          <p:cNvSpPr>
            <a:spLocks noGrp="1"/>
          </p:cNvSpPr>
          <p:nvPr>
            <p:ph type="title"/>
          </p:nvPr>
        </p:nvSpPr>
        <p:spPr>
          <a:xfrm>
            <a:off x="677333" y="167813"/>
            <a:ext cx="8596668" cy="1320800"/>
          </a:xfrm>
        </p:spPr>
        <p:txBody>
          <a:bodyPr/>
          <a:lstStyle/>
          <a:p>
            <a:r>
              <a:rPr lang="en-US" dirty="0"/>
              <a:t>Who Can Become an Addict?</a:t>
            </a:r>
          </a:p>
        </p:txBody>
      </p:sp>
      <p:pic>
        <p:nvPicPr>
          <p:cNvPr id="5" name="Picture 4">
            <a:extLst>
              <a:ext uri="{FF2B5EF4-FFF2-40B4-BE49-F238E27FC236}">
                <a16:creationId xmlns:a16="http://schemas.microsoft.com/office/drawing/2014/main" id="{9B0D9F66-3EA7-4122-9F19-69C13DD2CF97}"/>
              </a:ext>
            </a:extLst>
          </p:cNvPr>
          <p:cNvPicPr>
            <a:picLocks noChangeAspect="1"/>
          </p:cNvPicPr>
          <p:nvPr/>
        </p:nvPicPr>
        <p:blipFill>
          <a:blip r:embed="rId2"/>
          <a:stretch>
            <a:fillRect/>
          </a:stretch>
        </p:blipFill>
        <p:spPr>
          <a:xfrm>
            <a:off x="9068499" y="4402515"/>
            <a:ext cx="3123501" cy="2455486"/>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
        <p:nvSpPr>
          <p:cNvPr id="3" name="Content Placeholder 2">
            <a:extLst>
              <a:ext uri="{FF2B5EF4-FFF2-40B4-BE49-F238E27FC236}">
                <a16:creationId xmlns:a16="http://schemas.microsoft.com/office/drawing/2014/main" id="{B600433C-5AFD-4C30-BBDA-BAC71B58892B}"/>
              </a:ext>
            </a:extLst>
          </p:cNvPr>
          <p:cNvSpPr>
            <a:spLocks noGrp="1"/>
          </p:cNvSpPr>
          <p:nvPr>
            <p:ph idx="1"/>
          </p:nvPr>
        </p:nvSpPr>
        <p:spPr>
          <a:xfrm>
            <a:off x="574094" y="871484"/>
            <a:ext cx="8803145" cy="5369387"/>
          </a:xfrm>
        </p:spPr>
        <p:txBody>
          <a:bodyPr>
            <a:noAutofit/>
          </a:bodyPr>
          <a:lstStyle/>
          <a:p>
            <a:r>
              <a:rPr lang="en-US" sz="2200" dirty="0"/>
              <a:t>Often people want to ask “why?”  </a:t>
            </a:r>
          </a:p>
          <a:p>
            <a:r>
              <a:rPr lang="en-US" sz="2200" dirty="0"/>
              <a:t>“Why” questions are about who or what to blame, which is a bad approach.  </a:t>
            </a:r>
          </a:p>
          <a:p>
            <a:r>
              <a:rPr lang="en-US" sz="2200" dirty="0"/>
              <a:t>The better and real question is: What? What happened?  What prompts a person to become involved in addictive behaviors?   </a:t>
            </a:r>
          </a:p>
          <a:p>
            <a:r>
              <a:rPr lang="en-US" sz="2200" dirty="0"/>
              <a:t>Reasons vary greatly by individual and circumstance: experimenting, family history/genetics, prescription drugs abuse, loneliness, peer pressure, to feel good, mental health disorders, old coping styles stop working, self-medication, grief/loss, trauma.  </a:t>
            </a:r>
          </a:p>
          <a:p>
            <a:r>
              <a:rPr lang="en-US" sz="2200" dirty="0"/>
              <a:t>Addiction is about trying to find something to fill the pain, emptiness, stress or boredom.  </a:t>
            </a:r>
          </a:p>
          <a:p>
            <a:r>
              <a:rPr lang="en-US" sz="2200" dirty="0"/>
              <a:t>It is often about seeking a secular solution to a spiritual problem.  </a:t>
            </a:r>
          </a:p>
          <a:p>
            <a:r>
              <a:rPr lang="en-US" sz="2200" dirty="0"/>
              <a:t>This is why all recovery programs that work have a strong spiritual component.</a:t>
            </a:r>
          </a:p>
          <a:p>
            <a:endParaRPr lang="en-US" sz="2200" dirty="0"/>
          </a:p>
        </p:txBody>
      </p:sp>
    </p:spTree>
    <p:extLst>
      <p:ext uri="{BB962C8B-B14F-4D97-AF65-F5344CB8AC3E}">
        <p14:creationId xmlns:p14="http://schemas.microsoft.com/office/powerpoint/2010/main" val="192992984"/>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DD135-44F5-4C27-BC68-443225AAEF5C}"/>
              </a:ext>
            </a:extLst>
          </p:cNvPr>
          <p:cNvSpPr>
            <a:spLocks noGrp="1"/>
          </p:cNvSpPr>
          <p:nvPr>
            <p:ph type="title"/>
          </p:nvPr>
        </p:nvSpPr>
        <p:spPr>
          <a:xfrm>
            <a:off x="677334" y="147485"/>
            <a:ext cx="8596668" cy="1320800"/>
          </a:xfrm>
        </p:spPr>
        <p:txBody>
          <a:bodyPr/>
          <a:lstStyle/>
          <a:p>
            <a:r>
              <a:rPr lang="en-US" b="1" dirty="0"/>
              <a:t>The Descent Into Addiction</a:t>
            </a:r>
            <a:endParaRPr lang="en-US" dirty="0"/>
          </a:p>
        </p:txBody>
      </p:sp>
      <p:sp>
        <p:nvSpPr>
          <p:cNvPr id="3" name="Content Placeholder 2">
            <a:extLst>
              <a:ext uri="{FF2B5EF4-FFF2-40B4-BE49-F238E27FC236}">
                <a16:creationId xmlns:a16="http://schemas.microsoft.com/office/drawing/2014/main" id="{D67E4A23-A1FA-4647-AD06-FC51A8257000}"/>
              </a:ext>
            </a:extLst>
          </p:cNvPr>
          <p:cNvSpPr>
            <a:spLocks noGrp="1"/>
          </p:cNvSpPr>
          <p:nvPr>
            <p:ph idx="1"/>
          </p:nvPr>
        </p:nvSpPr>
        <p:spPr>
          <a:xfrm>
            <a:off x="368710" y="973393"/>
            <a:ext cx="8905292" cy="5324167"/>
          </a:xfrm>
        </p:spPr>
        <p:txBody>
          <a:bodyPr>
            <a:noAutofit/>
          </a:bodyPr>
          <a:lstStyle/>
          <a:p>
            <a:r>
              <a:rPr lang="en-US" sz="2400" dirty="0"/>
              <a:t>Triggers for addiction can be identified in one of six (6) areas:</a:t>
            </a:r>
          </a:p>
          <a:p>
            <a:pPr lvl="1"/>
            <a:r>
              <a:rPr lang="en-US" sz="2400" dirty="0"/>
              <a:t>loneliness, </a:t>
            </a:r>
          </a:p>
          <a:p>
            <a:pPr lvl="1"/>
            <a:r>
              <a:rPr lang="en-US" sz="2400" dirty="0"/>
              <a:t>angry, </a:t>
            </a:r>
          </a:p>
          <a:p>
            <a:pPr lvl="1"/>
            <a:r>
              <a:rPr lang="en-US" sz="2400" dirty="0"/>
              <a:t>hungry (emptiness of any sort), </a:t>
            </a:r>
          </a:p>
          <a:p>
            <a:pPr lvl="1"/>
            <a:r>
              <a:rPr lang="en-US" sz="2400" dirty="0"/>
              <a:t>tired, </a:t>
            </a:r>
          </a:p>
          <a:p>
            <a:pPr lvl="1"/>
            <a:r>
              <a:rPr lang="en-US" sz="2400" dirty="0"/>
              <a:t>fitting in,</a:t>
            </a:r>
          </a:p>
          <a:p>
            <a:pPr lvl="1"/>
            <a:r>
              <a:rPr lang="en-US" sz="2400" dirty="0"/>
              <a:t>self-medicating.  </a:t>
            </a:r>
          </a:p>
          <a:p>
            <a:r>
              <a:rPr lang="en-US" sz="2400" dirty="0"/>
              <a:t>Weaknesses in these areas must be addressed or they become portals for addictive behavior and/or relapse.  </a:t>
            </a:r>
          </a:p>
          <a:p>
            <a:r>
              <a:rPr lang="en-US" sz="2400" dirty="0"/>
              <a:t>The reader can develop many lessons from the scriptures to show God’s teaching.  Keep in mind these six (6) areas are the gateway into the downward spiral.</a:t>
            </a:r>
          </a:p>
          <a:p>
            <a:endParaRPr lang="en-US" sz="2400" dirty="0"/>
          </a:p>
        </p:txBody>
      </p:sp>
      <p:pic>
        <p:nvPicPr>
          <p:cNvPr id="2050" name="Picture 2" descr="Related image">
            <a:hlinkClick r:id="rId2"/>
            <a:extLst>
              <a:ext uri="{FF2B5EF4-FFF2-40B4-BE49-F238E27FC236}">
                <a16:creationId xmlns:a16="http://schemas.microsoft.com/office/drawing/2014/main" id="{28F52101-5D3E-4275-A3AE-F3A484981F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25634" y="1765197"/>
            <a:ext cx="2511836" cy="2511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822896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DD135-44F5-4C27-BC68-443225AAEF5C}"/>
              </a:ext>
            </a:extLst>
          </p:cNvPr>
          <p:cNvSpPr>
            <a:spLocks noGrp="1"/>
          </p:cNvSpPr>
          <p:nvPr>
            <p:ph type="title"/>
          </p:nvPr>
        </p:nvSpPr>
        <p:spPr>
          <a:xfrm>
            <a:off x="677334" y="156238"/>
            <a:ext cx="8596668" cy="1320800"/>
          </a:xfrm>
        </p:spPr>
        <p:txBody>
          <a:bodyPr/>
          <a:lstStyle/>
          <a:p>
            <a:r>
              <a:rPr lang="en-US" b="1" dirty="0"/>
              <a:t>The Descent Into Addiction</a:t>
            </a:r>
            <a:endParaRPr lang="en-US" dirty="0"/>
          </a:p>
        </p:txBody>
      </p:sp>
      <p:sp>
        <p:nvSpPr>
          <p:cNvPr id="3" name="Content Placeholder 2">
            <a:extLst>
              <a:ext uri="{FF2B5EF4-FFF2-40B4-BE49-F238E27FC236}">
                <a16:creationId xmlns:a16="http://schemas.microsoft.com/office/drawing/2014/main" id="{D67E4A23-A1FA-4647-AD06-FC51A8257000}"/>
              </a:ext>
            </a:extLst>
          </p:cNvPr>
          <p:cNvSpPr>
            <a:spLocks noGrp="1"/>
          </p:cNvSpPr>
          <p:nvPr>
            <p:ph idx="1"/>
          </p:nvPr>
        </p:nvSpPr>
        <p:spPr>
          <a:xfrm>
            <a:off x="324465" y="988142"/>
            <a:ext cx="9601200" cy="5869857"/>
          </a:xfrm>
        </p:spPr>
        <p:txBody>
          <a:bodyPr>
            <a:noAutofit/>
          </a:bodyPr>
          <a:lstStyle/>
          <a:p>
            <a:r>
              <a:rPr lang="en-US" sz="2000" dirty="0"/>
              <a:t>Those seeking to escape addiction frequently ask, “What do I need to change?”  </a:t>
            </a:r>
          </a:p>
          <a:p>
            <a:r>
              <a:rPr lang="en-US" sz="2000" dirty="0"/>
              <a:t>The answer is simple.  “Everything”.  </a:t>
            </a:r>
          </a:p>
          <a:p>
            <a:r>
              <a:rPr lang="en-US" sz="2000" dirty="0"/>
              <a:t>I say this because the addicted person usually does not realize the erosion which has taken place in his/her life. </a:t>
            </a:r>
          </a:p>
          <a:p>
            <a:r>
              <a:rPr lang="en-US" sz="2000" dirty="0"/>
              <a:t>Like the prodigal son of Luke 15, the way back is often more difficult than the way into “riotous living”.  Like him, there was a character change and he traded the qualities his father taught him for defects to his character.  </a:t>
            </a:r>
          </a:p>
          <a:p>
            <a:r>
              <a:rPr lang="en-US" sz="2000" dirty="0"/>
              <a:t>Often, addicted persons lose their ability to be thankful and their world becomes one of negativity, chaos, and drama.  </a:t>
            </a:r>
          </a:p>
          <a:p>
            <a:r>
              <a:rPr lang="en-US" sz="2000" dirty="0"/>
              <a:t>This is what happened when we trade godly principles for the devil’s lies.  </a:t>
            </a:r>
          </a:p>
          <a:p>
            <a:r>
              <a:rPr lang="en-US" sz="2000" dirty="0"/>
              <a:t>The path down leads to compromised morals, lies, and deceit. </a:t>
            </a:r>
          </a:p>
          <a:p>
            <a:r>
              <a:rPr lang="en-US" sz="2000" dirty="0"/>
              <a:t> It also leads to betrayal of relationships, loss of possessions, and loss of focus.  </a:t>
            </a:r>
          </a:p>
          <a:p>
            <a:r>
              <a:rPr lang="en-US" sz="2000" dirty="0"/>
              <a:t>Eventually, nothing becomes more important than the object of ones’ addiction…not even life itself.  </a:t>
            </a:r>
          </a:p>
          <a:p>
            <a:r>
              <a:rPr lang="en-US" sz="2000" dirty="0"/>
              <a:t>The end of the road for the addict is death or insanity.</a:t>
            </a:r>
            <a:r>
              <a:rPr lang="en-US" sz="2000" b="1" dirty="0"/>
              <a:t> </a:t>
            </a:r>
            <a:endParaRPr lang="en-US" sz="2000" dirty="0"/>
          </a:p>
          <a:p>
            <a:endParaRPr lang="en-US" sz="2000" dirty="0"/>
          </a:p>
        </p:txBody>
      </p:sp>
      <p:pic>
        <p:nvPicPr>
          <p:cNvPr id="5" name="Picture 4">
            <a:extLst>
              <a:ext uri="{FF2B5EF4-FFF2-40B4-BE49-F238E27FC236}">
                <a16:creationId xmlns:a16="http://schemas.microsoft.com/office/drawing/2014/main" id="{1681E718-63DE-49DA-9F8D-9832E716825C}"/>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9026014" y="3025877"/>
            <a:ext cx="3846871" cy="3846871"/>
          </a:xfrm>
          <a:prstGeom prst="rect">
            <a:avLst/>
          </a:prstGeom>
        </p:spPr>
      </p:pic>
    </p:spTree>
    <p:extLst>
      <p:ext uri="{BB962C8B-B14F-4D97-AF65-F5344CB8AC3E}">
        <p14:creationId xmlns:p14="http://schemas.microsoft.com/office/powerpoint/2010/main" val="1799412090"/>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DD135-44F5-4C27-BC68-443225AAEF5C}"/>
              </a:ext>
            </a:extLst>
          </p:cNvPr>
          <p:cNvSpPr>
            <a:spLocks noGrp="1"/>
          </p:cNvSpPr>
          <p:nvPr>
            <p:ph type="title"/>
          </p:nvPr>
        </p:nvSpPr>
        <p:spPr/>
        <p:txBody>
          <a:bodyPr/>
          <a:lstStyle/>
          <a:p>
            <a:r>
              <a:rPr lang="en-US" b="1" dirty="0"/>
              <a:t>The Assessment and Criteria</a:t>
            </a:r>
            <a:endParaRPr lang="en-US" dirty="0"/>
          </a:p>
        </p:txBody>
      </p:sp>
      <p:sp>
        <p:nvSpPr>
          <p:cNvPr id="3" name="Content Placeholder 2">
            <a:extLst>
              <a:ext uri="{FF2B5EF4-FFF2-40B4-BE49-F238E27FC236}">
                <a16:creationId xmlns:a16="http://schemas.microsoft.com/office/drawing/2014/main" id="{D67E4A23-A1FA-4647-AD06-FC51A8257000}"/>
              </a:ext>
            </a:extLst>
          </p:cNvPr>
          <p:cNvSpPr>
            <a:spLocks noGrp="1"/>
          </p:cNvSpPr>
          <p:nvPr>
            <p:ph idx="1"/>
          </p:nvPr>
        </p:nvSpPr>
        <p:spPr>
          <a:xfrm>
            <a:off x="677334" y="1578077"/>
            <a:ext cx="8596668" cy="5279923"/>
          </a:xfrm>
        </p:spPr>
        <p:txBody>
          <a:bodyPr>
            <a:normAutofit/>
          </a:bodyPr>
          <a:lstStyle/>
          <a:p>
            <a:r>
              <a:rPr lang="en-US" sz="2400" dirty="0"/>
              <a:t>To determine the progression of addiction, the following measures are evaluated:  </a:t>
            </a:r>
          </a:p>
          <a:p>
            <a:pPr lvl="1"/>
            <a:r>
              <a:rPr lang="en-US" sz="2400" dirty="0"/>
              <a:t>preoccupation, </a:t>
            </a:r>
          </a:p>
          <a:p>
            <a:pPr lvl="1"/>
            <a:r>
              <a:rPr lang="en-US" sz="2400" dirty="0"/>
              <a:t>inability to control or quit, </a:t>
            </a:r>
          </a:p>
          <a:p>
            <a:pPr lvl="1"/>
            <a:r>
              <a:rPr lang="en-US" sz="2400" dirty="0"/>
              <a:t>continued use despite the consequences, </a:t>
            </a:r>
          </a:p>
          <a:p>
            <a:pPr lvl="1"/>
            <a:r>
              <a:rPr lang="en-US" sz="2400" dirty="0"/>
              <a:t>blackouts, </a:t>
            </a:r>
          </a:p>
          <a:p>
            <a:pPr lvl="1"/>
            <a:r>
              <a:rPr lang="en-US" sz="2400" dirty="0"/>
              <a:t>withdrawal symptoms,  </a:t>
            </a:r>
          </a:p>
          <a:p>
            <a:pPr lvl="1"/>
            <a:r>
              <a:rPr lang="en-US" sz="2400" dirty="0"/>
              <a:t>significant distress or impairment in social, occupational or other important areas of life.  </a:t>
            </a:r>
          </a:p>
          <a:p>
            <a:r>
              <a:rPr lang="en-US" sz="2600" dirty="0"/>
              <a:t>Any two of these are sufficient to give a clinical diagnosis of addiction.</a:t>
            </a:r>
          </a:p>
          <a:p>
            <a:endParaRPr lang="en-US" sz="2400" dirty="0"/>
          </a:p>
        </p:txBody>
      </p:sp>
    </p:spTree>
    <p:extLst>
      <p:ext uri="{BB962C8B-B14F-4D97-AF65-F5344CB8AC3E}">
        <p14:creationId xmlns:p14="http://schemas.microsoft.com/office/powerpoint/2010/main" val="184279869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DD135-44F5-4C27-BC68-443225AAEF5C}"/>
              </a:ext>
            </a:extLst>
          </p:cNvPr>
          <p:cNvSpPr>
            <a:spLocks noGrp="1"/>
          </p:cNvSpPr>
          <p:nvPr>
            <p:ph type="title"/>
          </p:nvPr>
        </p:nvSpPr>
        <p:spPr/>
        <p:txBody>
          <a:bodyPr/>
          <a:lstStyle/>
          <a:p>
            <a:r>
              <a:rPr lang="en-US" b="1" dirty="0"/>
              <a:t>Treatment and Recovery</a:t>
            </a:r>
            <a:endParaRPr lang="en-US" dirty="0"/>
          </a:p>
        </p:txBody>
      </p:sp>
      <p:sp>
        <p:nvSpPr>
          <p:cNvPr id="3" name="Content Placeholder 2">
            <a:extLst>
              <a:ext uri="{FF2B5EF4-FFF2-40B4-BE49-F238E27FC236}">
                <a16:creationId xmlns:a16="http://schemas.microsoft.com/office/drawing/2014/main" id="{D67E4A23-A1FA-4647-AD06-FC51A8257000}"/>
              </a:ext>
            </a:extLst>
          </p:cNvPr>
          <p:cNvSpPr>
            <a:spLocks noGrp="1"/>
          </p:cNvSpPr>
          <p:nvPr>
            <p:ph idx="1"/>
          </p:nvPr>
        </p:nvSpPr>
        <p:spPr>
          <a:xfrm>
            <a:off x="427703" y="1194620"/>
            <a:ext cx="9468464" cy="5427405"/>
          </a:xfrm>
        </p:spPr>
        <p:txBody>
          <a:bodyPr>
            <a:normAutofit/>
          </a:bodyPr>
          <a:lstStyle/>
          <a:p>
            <a:r>
              <a:rPr lang="en-US" sz="2200" dirty="0"/>
              <a:t>Treatment and recovery are not simple due to many dimensions and disruptions in the individual’s life.  </a:t>
            </a:r>
          </a:p>
          <a:p>
            <a:r>
              <a:rPr lang="en-US" sz="2200" dirty="0"/>
              <a:t>Effective addiction treatment must help the individual stop the obsessive/compulsive behaviors, address the triggers and cravings, maintain a new lifestyle, restore productive family functioning and give new hope/excitement in life. </a:t>
            </a:r>
          </a:p>
          <a:p>
            <a:r>
              <a:rPr lang="en-US" sz="2200" dirty="0"/>
              <a:t> At the same time, the individual is changing.  The environment in which he/she lives must change to support recovery goals.  </a:t>
            </a:r>
          </a:p>
          <a:p>
            <a:r>
              <a:rPr lang="en-US" sz="2200" dirty="0"/>
              <a:t>This means removal from old playgrounds, playmates and playthings.  </a:t>
            </a:r>
          </a:p>
          <a:p>
            <a:r>
              <a:rPr lang="en-US" sz="2200" dirty="0"/>
              <a:t>It means creating a network of people supportive of the addict without being enablers.</a:t>
            </a:r>
          </a:p>
          <a:p>
            <a:r>
              <a:rPr lang="en-US" sz="2200" dirty="0"/>
              <a:t> Recovery is hard work and sometimes not very rewarding due to the many bridges that need to be mended and schedules that must be kept in order to support one’s recovery.</a:t>
            </a:r>
          </a:p>
          <a:p>
            <a:endParaRPr lang="en-US" sz="2200" dirty="0"/>
          </a:p>
        </p:txBody>
      </p:sp>
      <p:pic>
        <p:nvPicPr>
          <p:cNvPr id="4" name="Picture 3">
            <a:extLst>
              <a:ext uri="{FF2B5EF4-FFF2-40B4-BE49-F238E27FC236}">
                <a16:creationId xmlns:a16="http://schemas.microsoft.com/office/drawing/2014/main" id="{9E9E528D-FAB8-4959-9C1A-F8991ABB24FC}"/>
              </a:ext>
            </a:extLst>
          </p:cNvPr>
          <p:cNvPicPr>
            <a:picLocks noChangeAspect="1"/>
          </p:cNvPicPr>
          <p:nvPr/>
        </p:nvPicPr>
        <p:blipFill>
          <a:blip r:embed="rId2"/>
          <a:stretch>
            <a:fillRect/>
          </a:stretch>
        </p:blipFill>
        <p:spPr>
          <a:xfrm>
            <a:off x="9409470" y="0"/>
            <a:ext cx="2782529" cy="2782529"/>
          </a:xfrm>
          <a:prstGeom prst="rect">
            <a:avLst/>
          </a:prstGeom>
        </p:spPr>
      </p:pic>
    </p:spTree>
    <p:extLst>
      <p:ext uri="{BB962C8B-B14F-4D97-AF65-F5344CB8AC3E}">
        <p14:creationId xmlns:p14="http://schemas.microsoft.com/office/powerpoint/2010/main" val="2785094360"/>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DD135-44F5-4C27-BC68-443225AAEF5C}"/>
              </a:ext>
            </a:extLst>
          </p:cNvPr>
          <p:cNvSpPr>
            <a:spLocks noGrp="1"/>
          </p:cNvSpPr>
          <p:nvPr>
            <p:ph type="title"/>
          </p:nvPr>
        </p:nvSpPr>
        <p:spPr>
          <a:xfrm>
            <a:off x="677334" y="0"/>
            <a:ext cx="8596668" cy="1320800"/>
          </a:xfrm>
        </p:spPr>
        <p:txBody>
          <a:bodyPr/>
          <a:lstStyle/>
          <a:p>
            <a:r>
              <a:rPr lang="en-US" b="1" dirty="0"/>
              <a:t>Treatment and Recovery</a:t>
            </a:r>
            <a:endParaRPr lang="en-US" dirty="0"/>
          </a:p>
        </p:txBody>
      </p:sp>
      <p:sp>
        <p:nvSpPr>
          <p:cNvPr id="3" name="Content Placeholder 2">
            <a:extLst>
              <a:ext uri="{FF2B5EF4-FFF2-40B4-BE49-F238E27FC236}">
                <a16:creationId xmlns:a16="http://schemas.microsoft.com/office/drawing/2014/main" id="{D67E4A23-A1FA-4647-AD06-FC51A8257000}"/>
              </a:ext>
            </a:extLst>
          </p:cNvPr>
          <p:cNvSpPr>
            <a:spLocks noGrp="1"/>
          </p:cNvSpPr>
          <p:nvPr>
            <p:ph idx="1"/>
          </p:nvPr>
        </p:nvSpPr>
        <p:spPr>
          <a:xfrm>
            <a:off x="162232" y="973394"/>
            <a:ext cx="9438968" cy="5884605"/>
          </a:xfrm>
        </p:spPr>
        <p:txBody>
          <a:bodyPr>
            <a:normAutofit/>
          </a:bodyPr>
          <a:lstStyle/>
          <a:p>
            <a:r>
              <a:rPr lang="en-US" sz="2400" dirty="0"/>
              <a:t>Some Principles of Effective Intervention commonly used in recovery are:</a:t>
            </a:r>
          </a:p>
          <a:p>
            <a:pPr lvl="0"/>
            <a:r>
              <a:rPr lang="en-US" sz="2400" dirty="0"/>
              <a:t>Addiction is complex affecting brain function and behavior.</a:t>
            </a:r>
          </a:p>
          <a:p>
            <a:pPr lvl="0"/>
            <a:r>
              <a:rPr lang="en-US" sz="2400" dirty="0"/>
              <a:t>No single approach is appropriate for everyone.</a:t>
            </a:r>
          </a:p>
          <a:p>
            <a:pPr lvl="0"/>
            <a:r>
              <a:rPr lang="en-US" sz="2400" dirty="0"/>
              <a:t>Treatment needs to be readily available.</a:t>
            </a:r>
          </a:p>
          <a:p>
            <a:pPr lvl="0"/>
            <a:r>
              <a:rPr lang="en-US" sz="2400" dirty="0"/>
              <a:t>To be effective, interventions need to address the multiple needs of the person, not just the substance.</a:t>
            </a:r>
          </a:p>
          <a:p>
            <a:pPr lvl="0"/>
            <a:r>
              <a:rPr lang="en-US" sz="2400" dirty="0"/>
              <a:t>Remaining with help for an adequate period of time is critical.</a:t>
            </a:r>
          </a:p>
          <a:p>
            <a:pPr lvl="0"/>
            <a:r>
              <a:rPr lang="en-US" sz="2400" dirty="0"/>
              <a:t>Approaches need to include individual, family, and groups.</a:t>
            </a:r>
          </a:p>
          <a:p>
            <a:pPr lvl="0"/>
            <a:r>
              <a:rPr lang="en-US" sz="2400" dirty="0"/>
              <a:t>Medications are an important element of treatment for many.  Defer to a physician.</a:t>
            </a:r>
          </a:p>
          <a:p>
            <a:endParaRPr lang="en-US" sz="2400" dirty="0"/>
          </a:p>
        </p:txBody>
      </p:sp>
      <p:pic>
        <p:nvPicPr>
          <p:cNvPr id="5" name="Picture 4">
            <a:extLst>
              <a:ext uri="{FF2B5EF4-FFF2-40B4-BE49-F238E27FC236}">
                <a16:creationId xmlns:a16="http://schemas.microsoft.com/office/drawing/2014/main" id="{E3C926F5-823D-4907-A41E-B55696C6C377}"/>
              </a:ext>
            </a:extLst>
          </p:cNvPr>
          <p:cNvPicPr>
            <a:picLocks noChangeAspect="1"/>
          </p:cNvPicPr>
          <p:nvPr/>
        </p:nvPicPr>
        <p:blipFill>
          <a:blip r:embed="rId2"/>
          <a:stretch>
            <a:fillRect/>
          </a:stretch>
        </p:blipFill>
        <p:spPr>
          <a:xfrm>
            <a:off x="8863781" y="-1"/>
            <a:ext cx="3277419" cy="3277419"/>
          </a:xfrm>
          <a:prstGeom prst="rect">
            <a:avLst/>
          </a:prstGeom>
        </p:spPr>
      </p:pic>
    </p:spTree>
    <p:extLst>
      <p:ext uri="{BB962C8B-B14F-4D97-AF65-F5344CB8AC3E}">
        <p14:creationId xmlns:p14="http://schemas.microsoft.com/office/powerpoint/2010/main" val="315119694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B9ADF-B1B4-4043-87CE-572B0F803478}"/>
              </a:ext>
            </a:extLst>
          </p:cNvPr>
          <p:cNvSpPr>
            <a:spLocks noGrp="1"/>
          </p:cNvSpPr>
          <p:nvPr>
            <p:ph type="title"/>
          </p:nvPr>
        </p:nvSpPr>
        <p:spPr>
          <a:xfrm>
            <a:off x="635001" y="0"/>
            <a:ext cx="8596668" cy="1320800"/>
          </a:xfrm>
        </p:spPr>
        <p:txBody>
          <a:bodyPr/>
          <a:lstStyle/>
          <a:p>
            <a:r>
              <a:rPr lang="en-US" b="1" dirty="0"/>
              <a:t>Treatment and Recovery</a:t>
            </a:r>
            <a:endParaRPr lang="en-US" dirty="0"/>
          </a:p>
        </p:txBody>
      </p:sp>
      <p:sp>
        <p:nvSpPr>
          <p:cNvPr id="3" name="Content Placeholder 2">
            <a:extLst>
              <a:ext uri="{FF2B5EF4-FFF2-40B4-BE49-F238E27FC236}">
                <a16:creationId xmlns:a16="http://schemas.microsoft.com/office/drawing/2014/main" id="{29FE9E69-C236-467D-990D-1BCD8585DDF7}"/>
              </a:ext>
            </a:extLst>
          </p:cNvPr>
          <p:cNvSpPr>
            <a:spLocks noGrp="1"/>
          </p:cNvSpPr>
          <p:nvPr>
            <p:ph idx="1"/>
          </p:nvPr>
        </p:nvSpPr>
        <p:spPr>
          <a:xfrm>
            <a:off x="412955" y="693174"/>
            <a:ext cx="9335729" cy="6164825"/>
          </a:xfrm>
        </p:spPr>
        <p:txBody>
          <a:bodyPr>
            <a:normAutofit/>
          </a:bodyPr>
          <a:lstStyle/>
          <a:p>
            <a:r>
              <a:rPr lang="en-US" sz="2000" dirty="0"/>
              <a:t>Some Principles of Effective Intervention commonly used in recovery are</a:t>
            </a:r>
            <a:r>
              <a:rPr lang="en-US" sz="2000" dirty="0">
                <a:sym typeface="Wingdings" panose="05000000000000000000" pitchFamily="2" charset="2"/>
              </a:rPr>
              <a:t> (cont’d):</a:t>
            </a:r>
            <a:endParaRPr lang="en-US" sz="2000" dirty="0"/>
          </a:p>
          <a:p>
            <a:pPr lvl="0"/>
            <a:r>
              <a:rPr lang="en-US" sz="2000" dirty="0"/>
              <a:t>Care plans must be modified as necessary to address changing needs.</a:t>
            </a:r>
          </a:p>
          <a:p>
            <a:pPr lvl="0"/>
            <a:r>
              <a:rPr lang="en-US" sz="2000" dirty="0"/>
              <a:t>For most, co-occurring mental disorders must be addressed (whack a mole).</a:t>
            </a:r>
          </a:p>
          <a:p>
            <a:pPr lvl="0"/>
            <a:r>
              <a:rPr lang="en-US" sz="2000" dirty="0"/>
              <a:t>Detoxification should be medically assisted.  Alone it does little to change long-term abuse.</a:t>
            </a:r>
          </a:p>
          <a:p>
            <a:pPr lvl="0"/>
            <a:r>
              <a:rPr lang="en-US" sz="2000" dirty="0"/>
              <a:t>Treatment does not need to be voluntary to be effective.</a:t>
            </a:r>
          </a:p>
          <a:p>
            <a:pPr lvl="0"/>
            <a:r>
              <a:rPr lang="en-US" sz="2000" dirty="0"/>
              <a:t>Chemical use during treatment must be monitored continuously.</a:t>
            </a:r>
          </a:p>
          <a:p>
            <a:pPr lvl="0"/>
            <a:r>
              <a:rPr lang="en-US" sz="2000" dirty="0"/>
              <a:t>Treatment programs should test for “high-risk issues” – HIV/AIDS, Hep B and C, TB, STI’s.</a:t>
            </a:r>
          </a:p>
          <a:p>
            <a:pPr lvl="0"/>
            <a:r>
              <a:rPr lang="en-US" sz="2000" dirty="0"/>
              <a:t>Self Help/Peer Lead groups – The experts on addiction are those who have survived and come out of it.  Let them lead.  Those not in their own recovery can support, guide and direct. Tools that a congregation might consider using in focus groups of people self-identifying with addiction are </a:t>
            </a:r>
            <a:r>
              <a:rPr lang="en-US" sz="2000" i="1" dirty="0"/>
              <a:t>12 Step Christianity</a:t>
            </a:r>
            <a:r>
              <a:rPr lang="en-US" sz="2000" dirty="0"/>
              <a:t> by Hazelden, </a:t>
            </a:r>
            <a:r>
              <a:rPr lang="en-US" sz="2000" i="1" dirty="0"/>
              <a:t>Faithful and True Study Workbook</a:t>
            </a:r>
            <a:r>
              <a:rPr lang="en-US" sz="2000" dirty="0"/>
              <a:t>, Recovery Coaches, Big Brothers/Sponsor Program, Digital Apps with panic button, and Treatment Programs for referral/consult. </a:t>
            </a:r>
          </a:p>
          <a:p>
            <a:endParaRPr lang="en-US" sz="2000" dirty="0"/>
          </a:p>
        </p:txBody>
      </p:sp>
    </p:spTree>
    <p:extLst>
      <p:ext uri="{BB962C8B-B14F-4D97-AF65-F5344CB8AC3E}">
        <p14:creationId xmlns:p14="http://schemas.microsoft.com/office/powerpoint/2010/main" val="313922879"/>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DD135-44F5-4C27-BC68-443225AAEF5C}"/>
              </a:ext>
            </a:extLst>
          </p:cNvPr>
          <p:cNvSpPr>
            <a:spLocks noGrp="1"/>
          </p:cNvSpPr>
          <p:nvPr>
            <p:ph type="title"/>
          </p:nvPr>
        </p:nvSpPr>
        <p:spPr>
          <a:xfrm>
            <a:off x="161141" y="83907"/>
            <a:ext cx="8596668" cy="1320800"/>
          </a:xfrm>
        </p:spPr>
        <p:txBody>
          <a:bodyPr/>
          <a:lstStyle/>
          <a:p>
            <a:r>
              <a:rPr lang="en-US" b="1" dirty="0"/>
              <a:t>Treatment and Recovery</a:t>
            </a:r>
            <a:endParaRPr lang="en-US" dirty="0"/>
          </a:p>
        </p:txBody>
      </p:sp>
      <p:sp>
        <p:nvSpPr>
          <p:cNvPr id="3" name="Content Placeholder 2">
            <a:extLst>
              <a:ext uri="{FF2B5EF4-FFF2-40B4-BE49-F238E27FC236}">
                <a16:creationId xmlns:a16="http://schemas.microsoft.com/office/drawing/2014/main" id="{D67E4A23-A1FA-4647-AD06-FC51A8257000}"/>
              </a:ext>
            </a:extLst>
          </p:cNvPr>
          <p:cNvSpPr>
            <a:spLocks noGrp="1"/>
          </p:cNvSpPr>
          <p:nvPr>
            <p:ph idx="1"/>
          </p:nvPr>
        </p:nvSpPr>
        <p:spPr>
          <a:xfrm>
            <a:off x="161141" y="774238"/>
            <a:ext cx="8596668" cy="3880773"/>
          </a:xfrm>
        </p:spPr>
        <p:txBody>
          <a:bodyPr>
            <a:noAutofit/>
          </a:bodyPr>
          <a:lstStyle/>
          <a:p>
            <a:r>
              <a:rPr lang="en-US" sz="2800" dirty="0"/>
              <a:t>If your congregation does not want to get involved in peer groups or assignments, find AA, NA, CA, SA, </a:t>
            </a:r>
            <a:r>
              <a:rPr lang="en-US" sz="2800" dirty="0" err="1"/>
              <a:t>Alanon</a:t>
            </a:r>
            <a:r>
              <a:rPr lang="en-US" sz="2800" dirty="0"/>
              <a:t>, </a:t>
            </a:r>
            <a:r>
              <a:rPr lang="en-US" sz="2800" dirty="0" err="1"/>
              <a:t>Naranon</a:t>
            </a:r>
            <a:r>
              <a:rPr lang="en-US" sz="2800" dirty="0"/>
              <a:t>, and </a:t>
            </a:r>
            <a:r>
              <a:rPr lang="en-US" sz="2800" dirty="0" err="1"/>
              <a:t>Sanon</a:t>
            </a:r>
            <a:r>
              <a:rPr lang="en-US" sz="2800" dirty="0"/>
              <a:t> meetings in your area; keep the list handy.  </a:t>
            </a:r>
          </a:p>
          <a:p>
            <a:r>
              <a:rPr lang="en-US" sz="2800" dirty="0"/>
              <a:t>Offer to go with the addict and/or their family to these meetings.  </a:t>
            </a:r>
          </a:p>
          <a:p>
            <a:r>
              <a:rPr lang="en-US" sz="2800" dirty="0"/>
              <a:t>You will learn much by the openness and honesty of these groups.  </a:t>
            </a:r>
          </a:p>
          <a:p>
            <a:r>
              <a:rPr lang="en-US" sz="2800" dirty="0"/>
              <a:t>Be prepared; language can be crude.  </a:t>
            </a:r>
          </a:p>
          <a:p>
            <a:r>
              <a:rPr lang="en-US" sz="2800" dirty="0"/>
              <a:t>Do not miss the jewels because of the mud.</a:t>
            </a:r>
          </a:p>
          <a:p>
            <a:endParaRPr lang="en-US" sz="2800" dirty="0"/>
          </a:p>
        </p:txBody>
      </p:sp>
      <p:pic>
        <p:nvPicPr>
          <p:cNvPr id="4" name="Picture 3">
            <a:extLst>
              <a:ext uri="{FF2B5EF4-FFF2-40B4-BE49-F238E27FC236}">
                <a16:creationId xmlns:a16="http://schemas.microsoft.com/office/drawing/2014/main" id="{51CB32A1-F1D0-4B77-8EF1-4FDCA427C07C}"/>
              </a:ext>
            </a:extLst>
          </p:cNvPr>
          <p:cNvPicPr>
            <a:picLocks noChangeAspect="1"/>
          </p:cNvPicPr>
          <p:nvPr/>
        </p:nvPicPr>
        <p:blipFill>
          <a:blip r:embed="rId2"/>
          <a:stretch>
            <a:fillRect/>
          </a:stretch>
        </p:blipFill>
        <p:spPr>
          <a:xfrm>
            <a:off x="7474591" y="4292614"/>
            <a:ext cx="4658686" cy="256538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6" name="Picture 5">
            <a:extLst>
              <a:ext uri="{FF2B5EF4-FFF2-40B4-BE49-F238E27FC236}">
                <a16:creationId xmlns:a16="http://schemas.microsoft.com/office/drawing/2014/main" id="{51EBBFCE-6085-49E5-9415-7F171CDB38ED}"/>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9783711" y="-294968"/>
            <a:ext cx="2654710" cy="2654710"/>
          </a:xfrm>
          <a:prstGeom prst="rect">
            <a:avLst/>
          </a:prstGeom>
        </p:spPr>
      </p:pic>
    </p:spTree>
    <p:extLst>
      <p:ext uri="{BB962C8B-B14F-4D97-AF65-F5344CB8AC3E}">
        <p14:creationId xmlns:p14="http://schemas.microsoft.com/office/powerpoint/2010/main" val="2785795449"/>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AE176-7815-4E03-B983-DD1C04B2E911}"/>
              </a:ext>
            </a:extLst>
          </p:cNvPr>
          <p:cNvSpPr>
            <a:spLocks noGrp="1"/>
          </p:cNvSpPr>
          <p:nvPr>
            <p:ph type="ctrTitle"/>
          </p:nvPr>
        </p:nvSpPr>
        <p:spPr>
          <a:xfrm>
            <a:off x="943896" y="825910"/>
            <a:ext cx="8672051" cy="3224926"/>
          </a:xfrm>
        </p:spPr>
        <p:txBody>
          <a:bodyPr/>
          <a:lstStyle/>
          <a:p>
            <a:r>
              <a:rPr lang="en-US" dirty="0"/>
              <a:t>Darkness Lesson 11</a:t>
            </a:r>
            <a:br>
              <a:rPr lang="en-US" dirty="0"/>
            </a:br>
            <a:r>
              <a:rPr lang="en-US" dirty="0"/>
              <a:t>The Devil’s Dark Distortions</a:t>
            </a:r>
            <a:br>
              <a:rPr lang="en-US" dirty="0"/>
            </a:br>
            <a:r>
              <a:rPr lang="en-US" dirty="0"/>
              <a:t>Overcoming Addictions</a:t>
            </a:r>
          </a:p>
        </p:txBody>
      </p:sp>
      <p:sp>
        <p:nvSpPr>
          <p:cNvPr id="3" name="Subtitle 2">
            <a:extLst>
              <a:ext uri="{FF2B5EF4-FFF2-40B4-BE49-F238E27FC236}">
                <a16:creationId xmlns:a16="http://schemas.microsoft.com/office/drawing/2014/main" id="{51177A18-6023-43A5-A2C0-45AA71D3E48C}"/>
              </a:ext>
            </a:extLst>
          </p:cNvPr>
          <p:cNvSpPr>
            <a:spLocks noGrp="1"/>
          </p:cNvSpPr>
          <p:nvPr>
            <p:ph type="subTitle" idx="1"/>
          </p:nvPr>
        </p:nvSpPr>
        <p:spPr/>
        <p:txBody>
          <a:bodyPr/>
          <a:lstStyle/>
          <a:p>
            <a:endParaRPr lang="en-US"/>
          </a:p>
        </p:txBody>
      </p:sp>
      <p:pic>
        <p:nvPicPr>
          <p:cNvPr id="4" name="Picture 3" descr="A drawing of a face&#10;&#10;Description automatically generated">
            <a:extLst>
              <a:ext uri="{FF2B5EF4-FFF2-40B4-BE49-F238E27FC236}">
                <a16:creationId xmlns:a16="http://schemas.microsoft.com/office/drawing/2014/main" id="{D448877C-CF72-428E-9A87-8238B121D0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6465" y="5256485"/>
            <a:ext cx="2346451" cy="1551210"/>
          </a:xfrm>
          <a:prstGeom prst="rect">
            <a:avLst/>
          </a:prstGeom>
        </p:spPr>
      </p:pic>
    </p:spTree>
    <p:extLst>
      <p:ext uri="{BB962C8B-B14F-4D97-AF65-F5344CB8AC3E}">
        <p14:creationId xmlns:p14="http://schemas.microsoft.com/office/powerpoint/2010/main" val="347590681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DD135-44F5-4C27-BC68-443225AAEF5C}"/>
              </a:ext>
            </a:extLst>
          </p:cNvPr>
          <p:cNvSpPr>
            <a:spLocks noGrp="1"/>
          </p:cNvSpPr>
          <p:nvPr>
            <p:ph type="title"/>
          </p:nvPr>
        </p:nvSpPr>
        <p:spPr/>
        <p:txBody>
          <a:bodyPr/>
          <a:lstStyle/>
          <a:p>
            <a:r>
              <a:rPr lang="en-US" b="1" dirty="0"/>
              <a:t>Treatment and Recovery</a:t>
            </a:r>
            <a:endParaRPr lang="en-US" dirty="0"/>
          </a:p>
        </p:txBody>
      </p:sp>
      <p:pic>
        <p:nvPicPr>
          <p:cNvPr id="6" name="Picture 5">
            <a:extLst>
              <a:ext uri="{FF2B5EF4-FFF2-40B4-BE49-F238E27FC236}">
                <a16:creationId xmlns:a16="http://schemas.microsoft.com/office/drawing/2014/main" id="{36C78D77-3845-4356-90E6-C028EA751D4B}"/>
              </a:ext>
            </a:extLst>
          </p:cNvPr>
          <p:cNvPicPr>
            <a:picLocks noChangeAspect="1"/>
          </p:cNvPicPr>
          <p:nvPr/>
        </p:nvPicPr>
        <p:blipFill>
          <a:blip r:embed="rId2"/>
          <a:stretch>
            <a:fillRect/>
          </a:stretch>
        </p:blipFill>
        <p:spPr>
          <a:xfrm>
            <a:off x="6839425" y="0"/>
            <a:ext cx="2861188" cy="2591189"/>
          </a:xfrm>
          <a:prstGeom prst="rect">
            <a:avLst/>
          </a:prstGeom>
        </p:spPr>
      </p:pic>
      <p:pic>
        <p:nvPicPr>
          <p:cNvPr id="8" name="Picture 7">
            <a:extLst>
              <a:ext uri="{FF2B5EF4-FFF2-40B4-BE49-F238E27FC236}">
                <a16:creationId xmlns:a16="http://schemas.microsoft.com/office/drawing/2014/main" id="{A0FD69F0-4527-43A7-9E11-D003AF93534A}"/>
              </a:ext>
            </a:extLst>
          </p:cNvPr>
          <p:cNvPicPr>
            <a:picLocks noChangeAspect="1"/>
          </p:cNvPicPr>
          <p:nvPr/>
        </p:nvPicPr>
        <p:blipFill>
          <a:blip r:embed="rId3"/>
          <a:stretch>
            <a:fillRect/>
          </a:stretch>
        </p:blipFill>
        <p:spPr>
          <a:xfrm>
            <a:off x="9497962" y="1532325"/>
            <a:ext cx="2694038" cy="2801800"/>
          </a:xfrm>
          <a:prstGeom prst="rect">
            <a:avLst/>
          </a:prstGeom>
        </p:spPr>
      </p:pic>
      <p:pic>
        <p:nvPicPr>
          <p:cNvPr id="5" name="Picture 4">
            <a:extLst>
              <a:ext uri="{FF2B5EF4-FFF2-40B4-BE49-F238E27FC236}">
                <a16:creationId xmlns:a16="http://schemas.microsoft.com/office/drawing/2014/main" id="{A1BEC37F-D116-4FC9-89FC-894DB7745884}"/>
              </a:ext>
            </a:extLst>
          </p:cNvPr>
          <p:cNvPicPr>
            <a:picLocks noChangeAspect="1"/>
          </p:cNvPicPr>
          <p:nvPr/>
        </p:nvPicPr>
        <p:blipFill>
          <a:blip r:embed="rId4"/>
          <a:stretch>
            <a:fillRect/>
          </a:stretch>
        </p:blipFill>
        <p:spPr>
          <a:xfrm>
            <a:off x="6537324" y="4127383"/>
            <a:ext cx="5654676" cy="2722417"/>
          </a:xfrm>
          <a:prstGeom prst="rect">
            <a:avLst/>
          </a:prstGeom>
        </p:spPr>
      </p:pic>
      <p:sp>
        <p:nvSpPr>
          <p:cNvPr id="3" name="Content Placeholder 2">
            <a:extLst>
              <a:ext uri="{FF2B5EF4-FFF2-40B4-BE49-F238E27FC236}">
                <a16:creationId xmlns:a16="http://schemas.microsoft.com/office/drawing/2014/main" id="{D67E4A23-A1FA-4647-AD06-FC51A8257000}"/>
              </a:ext>
            </a:extLst>
          </p:cNvPr>
          <p:cNvSpPr>
            <a:spLocks noGrp="1"/>
          </p:cNvSpPr>
          <p:nvPr>
            <p:ph idx="1"/>
          </p:nvPr>
        </p:nvSpPr>
        <p:spPr>
          <a:xfrm>
            <a:off x="250723" y="1283110"/>
            <a:ext cx="9468464" cy="5574889"/>
          </a:xfrm>
        </p:spPr>
        <p:txBody>
          <a:bodyPr>
            <a:normAutofit/>
          </a:bodyPr>
          <a:lstStyle/>
          <a:p>
            <a:r>
              <a:rPr lang="en-US" sz="2400" dirty="0"/>
              <a:t>Families play a large part in the recovery of 						an addict.  Addictions do not happen solo.  </a:t>
            </a:r>
          </a:p>
          <a:p>
            <a:r>
              <a:rPr lang="en-US" sz="2400" dirty="0"/>
              <a:t>Families are changed by the addicted one. </a:t>
            </a:r>
          </a:p>
          <a:p>
            <a:r>
              <a:rPr lang="en-US" sz="2400" dirty="0"/>
              <a:t>Denial, shame, and guilt often mask the secret life within the walls of homes.  </a:t>
            </a:r>
          </a:p>
          <a:p>
            <a:r>
              <a:rPr lang="en-US" sz="2400" dirty="0"/>
              <a:t>The unspoken rules of “don’t trust, don’t feel, don’t tell, don’t talk” often hide the elephant in the room.  </a:t>
            </a:r>
          </a:p>
          <a:p>
            <a:r>
              <a:rPr lang="en-US" sz="2400" dirty="0"/>
              <a:t>Sunday smiles and handshakes will not fix this problem.  </a:t>
            </a:r>
          </a:p>
          <a:p>
            <a:r>
              <a:rPr lang="en-US" sz="2400" dirty="0"/>
              <a:t>We get sick when we keep secrets.  But, where is it safe to talk about what is hurting us…our pain?  Is it safe to share issues where you worship?  What is happening in our churches filled with people?  </a:t>
            </a:r>
          </a:p>
          <a:p>
            <a:endParaRPr lang="en-US" sz="2400" dirty="0"/>
          </a:p>
        </p:txBody>
      </p:sp>
    </p:spTree>
    <p:extLst>
      <p:ext uri="{BB962C8B-B14F-4D97-AF65-F5344CB8AC3E}">
        <p14:creationId xmlns:p14="http://schemas.microsoft.com/office/powerpoint/2010/main" val="3959224680"/>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25792-DF68-4885-8BE8-63788BF05A05}"/>
              </a:ext>
            </a:extLst>
          </p:cNvPr>
          <p:cNvSpPr>
            <a:spLocks noGrp="1"/>
          </p:cNvSpPr>
          <p:nvPr>
            <p:ph type="title"/>
          </p:nvPr>
        </p:nvSpPr>
        <p:spPr>
          <a:xfrm>
            <a:off x="677334" y="80297"/>
            <a:ext cx="8596668" cy="1320800"/>
          </a:xfrm>
        </p:spPr>
        <p:txBody>
          <a:bodyPr>
            <a:normAutofit/>
          </a:bodyPr>
          <a:lstStyle/>
          <a:p>
            <a:r>
              <a:rPr lang="en-US" b="1" dirty="0"/>
              <a:t>Some ways individuals can help:</a:t>
            </a:r>
            <a:endParaRPr lang="en-US" dirty="0"/>
          </a:p>
        </p:txBody>
      </p:sp>
      <p:sp>
        <p:nvSpPr>
          <p:cNvPr id="3" name="Content Placeholder 2">
            <a:extLst>
              <a:ext uri="{FF2B5EF4-FFF2-40B4-BE49-F238E27FC236}">
                <a16:creationId xmlns:a16="http://schemas.microsoft.com/office/drawing/2014/main" id="{60C873F8-1E90-4889-BD31-C07140A94F2E}"/>
              </a:ext>
            </a:extLst>
          </p:cNvPr>
          <p:cNvSpPr>
            <a:spLocks noGrp="1"/>
          </p:cNvSpPr>
          <p:nvPr>
            <p:ph idx="1"/>
          </p:nvPr>
        </p:nvSpPr>
        <p:spPr>
          <a:xfrm>
            <a:off x="457200" y="833284"/>
            <a:ext cx="9291483" cy="5191432"/>
          </a:xfrm>
        </p:spPr>
        <p:txBody>
          <a:bodyPr>
            <a:noAutofit/>
          </a:bodyPr>
          <a:lstStyle/>
          <a:p>
            <a:pPr lvl="0"/>
            <a:r>
              <a:rPr lang="en-US" sz="2400" dirty="0"/>
              <a:t>Families and friends need to take care of their own health so they can provide the addicted person help in healing.  Sometimes the “sickest” person in the family is not the addict.  Look for opportunities with the whole family.</a:t>
            </a:r>
          </a:p>
          <a:p>
            <a:pPr lvl="0"/>
            <a:r>
              <a:rPr lang="en-US" sz="2400" dirty="0"/>
              <a:t>Squelch gossip, talebearing, and backbiting.  Where such is present healing cannot occur.</a:t>
            </a:r>
          </a:p>
          <a:p>
            <a:pPr lvl="0"/>
            <a:r>
              <a:rPr lang="en-US" sz="2400" dirty="0"/>
              <a:t>Learn as much as possible about addiction.  Every day, research teams learn more about how addiction interacts with the cells inside the brain.  That knowledge is used to develop new treatments.  Education can help families to escape the blame game.  Rather than seeing the addiction stemming from weakness, willfulness, or stubbornness, they might learn how addictions stem from changes in brain chemistry and electrical impulse alterations.  Anger does not change that.  Ranting will not fix the problem, but it will frustrate the recovery.</a:t>
            </a:r>
          </a:p>
          <a:p>
            <a:endParaRPr lang="en-US" sz="2400" dirty="0"/>
          </a:p>
        </p:txBody>
      </p:sp>
      <p:pic>
        <p:nvPicPr>
          <p:cNvPr id="5" name="Picture 4">
            <a:extLst>
              <a:ext uri="{FF2B5EF4-FFF2-40B4-BE49-F238E27FC236}">
                <a16:creationId xmlns:a16="http://schemas.microsoft.com/office/drawing/2014/main" id="{9BA93A15-501F-4E57-B237-20E9EC98203E}"/>
              </a:ext>
            </a:extLst>
          </p:cNvPr>
          <p:cNvPicPr>
            <a:picLocks noChangeAspect="1"/>
          </p:cNvPicPr>
          <p:nvPr/>
        </p:nvPicPr>
        <p:blipFill rotWithShape="1">
          <a:blip r:embed="rId2"/>
          <a:srcRect l="29440"/>
          <a:stretch/>
        </p:blipFill>
        <p:spPr>
          <a:xfrm>
            <a:off x="9378803" y="0"/>
            <a:ext cx="2813197" cy="26593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09247862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25792-DF68-4885-8BE8-63788BF05A05}"/>
              </a:ext>
            </a:extLst>
          </p:cNvPr>
          <p:cNvSpPr>
            <a:spLocks noGrp="1"/>
          </p:cNvSpPr>
          <p:nvPr>
            <p:ph type="title"/>
          </p:nvPr>
        </p:nvSpPr>
        <p:spPr>
          <a:xfrm>
            <a:off x="826729" y="198284"/>
            <a:ext cx="8596668" cy="1320800"/>
          </a:xfrm>
        </p:spPr>
        <p:txBody>
          <a:bodyPr>
            <a:normAutofit/>
          </a:bodyPr>
          <a:lstStyle/>
          <a:p>
            <a:r>
              <a:rPr lang="en-US" b="1" dirty="0"/>
              <a:t>Some ways individuals can help:</a:t>
            </a:r>
            <a:endParaRPr lang="en-US" dirty="0"/>
          </a:p>
        </p:txBody>
      </p:sp>
      <p:sp>
        <p:nvSpPr>
          <p:cNvPr id="3" name="Content Placeholder 2">
            <a:extLst>
              <a:ext uri="{FF2B5EF4-FFF2-40B4-BE49-F238E27FC236}">
                <a16:creationId xmlns:a16="http://schemas.microsoft.com/office/drawing/2014/main" id="{60C873F8-1E90-4889-BD31-C07140A94F2E}"/>
              </a:ext>
            </a:extLst>
          </p:cNvPr>
          <p:cNvSpPr>
            <a:spLocks noGrp="1"/>
          </p:cNvSpPr>
          <p:nvPr>
            <p:ph idx="1"/>
          </p:nvPr>
        </p:nvSpPr>
        <p:spPr>
          <a:xfrm>
            <a:off x="383458" y="1047136"/>
            <a:ext cx="9483212" cy="5810864"/>
          </a:xfrm>
        </p:spPr>
        <p:txBody>
          <a:bodyPr>
            <a:noAutofit/>
          </a:bodyPr>
          <a:lstStyle/>
          <a:p>
            <a:r>
              <a:rPr lang="en-US" sz="2000" dirty="0"/>
              <a:t>Connect with understanding peers.  Living with an addict is not easy.  Support is needed.  Mistrust runs rampant in every member of a family touched by addiction.  Connecting with peers may help (programs like SA, </a:t>
            </a:r>
            <a:r>
              <a:rPr lang="en-US" sz="2000" dirty="0" err="1"/>
              <a:t>Sanon</a:t>
            </a:r>
            <a:r>
              <a:rPr lang="en-US" sz="2000" dirty="0"/>
              <a:t>, Al-Anon, </a:t>
            </a:r>
            <a:r>
              <a:rPr lang="en-US" sz="2000" dirty="0" err="1"/>
              <a:t>Naranon</a:t>
            </a:r>
            <a:r>
              <a:rPr lang="en-US" sz="2000" dirty="0"/>
              <a:t>, or </a:t>
            </a:r>
            <a:r>
              <a:rPr lang="en-US" sz="2000" dirty="0" err="1"/>
              <a:t>Alateen</a:t>
            </a:r>
            <a:r>
              <a:rPr lang="en-US" sz="2000" dirty="0"/>
              <a:t>, GA, and others).  The idea here is to provide help for families of addicts/ alcoholics.  These programs provide a safe, nonjudgmental space for family members to learn, discuss and overcome an addiction.  Congregations might consider offering support groups for the members.  </a:t>
            </a:r>
          </a:p>
          <a:p>
            <a:r>
              <a:rPr lang="en-US" sz="2000" dirty="0"/>
              <a:t>In a survey published in the Journal of Studies on Alcohol and Drugs (</a:t>
            </a:r>
            <a:r>
              <a:rPr lang="en-US" sz="2000" u="sng" dirty="0">
                <a:hlinkClick r:id="rId2"/>
              </a:rPr>
              <a:t>https://www.ncbi.nlm.nih.gov/pmc/articles/PMC3817053/</a:t>
            </a:r>
            <a:r>
              <a:rPr lang="en-US" sz="2000" dirty="0"/>
              <a:t>), participants reported they were drawn to meetings hoping to find help with: better quality of life, fewer problems with the addicted person, lower stress levels, and improved psychological health.  </a:t>
            </a:r>
          </a:p>
          <a:p>
            <a:r>
              <a:rPr lang="en-US" sz="2000" dirty="0"/>
              <a:t>I would add improved spirituality can come from these meetings as brethren share and help “bear one another’s burdens” (Gal 6).  In these meetings are people with the problem showing others behind them the way through the problem.  There is power in telling our story and sharing our journey as Paul did in Acts 9, 22, 26.</a:t>
            </a:r>
          </a:p>
          <a:p>
            <a:endParaRPr lang="en-US" sz="2000" dirty="0"/>
          </a:p>
        </p:txBody>
      </p:sp>
    </p:spTree>
    <p:extLst>
      <p:ext uri="{BB962C8B-B14F-4D97-AF65-F5344CB8AC3E}">
        <p14:creationId xmlns:p14="http://schemas.microsoft.com/office/powerpoint/2010/main" val="263796823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25792-DF68-4885-8BE8-63788BF05A05}"/>
              </a:ext>
            </a:extLst>
          </p:cNvPr>
          <p:cNvSpPr>
            <a:spLocks noGrp="1"/>
          </p:cNvSpPr>
          <p:nvPr>
            <p:ph type="title"/>
          </p:nvPr>
        </p:nvSpPr>
        <p:spPr/>
        <p:txBody>
          <a:bodyPr>
            <a:normAutofit/>
          </a:bodyPr>
          <a:lstStyle/>
          <a:p>
            <a:r>
              <a:rPr lang="en-US" b="1" dirty="0"/>
              <a:t>Some ways individuals can help:</a:t>
            </a:r>
            <a:endParaRPr lang="en-US" dirty="0"/>
          </a:p>
        </p:txBody>
      </p:sp>
      <p:sp>
        <p:nvSpPr>
          <p:cNvPr id="3" name="Content Placeholder 2">
            <a:extLst>
              <a:ext uri="{FF2B5EF4-FFF2-40B4-BE49-F238E27FC236}">
                <a16:creationId xmlns:a16="http://schemas.microsoft.com/office/drawing/2014/main" id="{60C873F8-1E90-4889-BD31-C07140A94F2E}"/>
              </a:ext>
            </a:extLst>
          </p:cNvPr>
          <p:cNvSpPr>
            <a:spLocks noGrp="1"/>
          </p:cNvSpPr>
          <p:nvPr>
            <p:ph idx="1"/>
          </p:nvPr>
        </p:nvSpPr>
        <p:spPr>
          <a:xfrm>
            <a:off x="368710" y="1430594"/>
            <a:ext cx="9601200" cy="5427405"/>
          </a:xfrm>
        </p:spPr>
        <p:txBody>
          <a:bodyPr>
            <a:normAutofit/>
          </a:bodyPr>
          <a:lstStyle/>
          <a:p>
            <a:pPr lvl="0"/>
            <a:r>
              <a:rPr lang="en-US" sz="2200" dirty="0"/>
              <a:t>Encourage family members to go to family therapy sessions.  Dealing with an addict is never easy.  The nature of addiction is it not only changes the addict – it changes the family, too.  Family members can become distant.  Often, they do not talk openly.  They become strangers marked by avoidant behavior and living in guilt, blame and shame.  Coping tools are needed to assist someone into active recovery.  The family may have lost its way.  A goal of therapy is to assist the family in supporting one another, come what may.</a:t>
            </a:r>
          </a:p>
          <a:p>
            <a:pPr lvl="0"/>
            <a:r>
              <a:rPr lang="en-US" sz="2200" dirty="0"/>
              <a:t>Prepare meals and eat them as a family.  While schedules can get tight, a family meal allows everyone in the family to reconnect at the end of a day. Each meal helps to establish a ritual and a connectedness.</a:t>
            </a:r>
          </a:p>
          <a:p>
            <a:pPr lvl="0"/>
            <a:r>
              <a:rPr lang="en-US" sz="2200" dirty="0"/>
              <a:t>Manage expectations – It can take a long time for patterns to change.  Do not allow yourself to “get weary in well-doing” (Gal 6).   Sometimes the slow shift leads to discouragement and disappointments.  Recovery often involves relapses.  Be patient and helpful.  </a:t>
            </a:r>
          </a:p>
          <a:p>
            <a:endParaRPr lang="en-US" sz="2200" dirty="0"/>
          </a:p>
        </p:txBody>
      </p:sp>
      <p:pic>
        <p:nvPicPr>
          <p:cNvPr id="5" name="Picture 4">
            <a:extLst>
              <a:ext uri="{FF2B5EF4-FFF2-40B4-BE49-F238E27FC236}">
                <a16:creationId xmlns:a16="http://schemas.microsoft.com/office/drawing/2014/main" id="{757BDBD0-BDEA-4FFA-83F7-B1B5EDF8F8B9}"/>
              </a:ext>
            </a:extLst>
          </p:cNvPr>
          <p:cNvPicPr>
            <a:picLocks noChangeAspect="1"/>
          </p:cNvPicPr>
          <p:nvPr/>
        </p:nvPicPr>
        <p:blipFill rotWithShape="1">
          <a:blip r:embed="rId2"/>
          <a:srcRect r="31137"/>
          <a:stretch/>
        </p:blipFill>
        <p:spPr>
          <a:xfrm>
            <a:off x="9871205" y="1761688"/>
            <a:ext cx="2220128" cy="366571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49239500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D8665E6-DCE4-43D5-BEC6-25C044B4691E}"/>
              </a:ext>
            </a:extLst>
          </p:cNvPr>
          <p:cNvPicPr>
            <a:picLocks noChangeAspect="1"/>
          </p:cNvPicPr>
          <p:nvPr/>
        </p:nvPicPr>
        <p:blipFill>
          <a:blip r:embed="rId2"/>
          <a:stretch>
            <a:fillRect/>
          </a:stretch>
        </p:blipFill>
        <p:spPr>
          <a:xfrm>
            <a:off x="9470921" y="5043947"/>
            <a:ext cx="2721080" cy="181405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8A825792-DF68-4885-8BE8-63788BF05A05}"/>
              </a:ext>
            </a:extLst>
          </p:cNvPr>
          <p:cNvSpPr>
            <a:spLocks noGrp="1"/>
          </p:cNvSpPr>
          <p:nvPr>
            <p:ph type="title"/>
          </p:nvPr>
        </p:nvSpPr>
        <p:spPr/>
        <p:txBody>
          <a:bodyPr>
            <a:normAutofit/>
          </a:bodyPr>
          <a:lstStyle/>
          <a:p>
            <a:r>
              <a:rPr lang="en-US" b="1" dirty="0"/>
              <a:t>How the Church Can Help</a:t>
            </a:r>
            <a:endParaRPr lang="en-US" dirty="0"/>
          </a:p>
        </p:txBody>
      </p:sp>
      <p:sp>
        <p:nvSpPr>
          <p:cNvPr id="3" name="Content Placeholder 2">
            <a:extLst>
              <a:ext uri="{FF2B5EF4-FFF2-40B4-BE49-F238E27FC236}">
                <a16:creationId xmlns:a16="http://schemas.microsoft.com/office/drawing/2014/main" id="{60C873F8-1E90-4889-BD31-C07140A94F2E}"/>
              </a:ext>
            </a:extLst>
          </p:cNvPr>
          <p:cNvSpPr>
            <a:spLocks noGrp="1"/>
          </p:cNvSpPr>
          <p:nvPr>
            <p:ph idx="1"/>
          </p:nvPr>
        </p:nvSpPr>
        <p:spPr>
          <a:xfrm>
            <a:off x="412955" y="1415845"/>
            <a:ext cx="9261987" cy="5442155"/>
          </a:xfrm>
        </p:spPr>
        <p:txBody>
          <a:bodyPr>
            <a:normAutofit/>
          </a:bodyPr>
          <a:lstStyle/>
          <a:p>
            <a:pPr lvl="0"/>
            <a:r>
              <a:rPr lang="en-US" sz="2400" dirty="0"/>
              <a:t>Linking to resources – Develop a list of church resources and community resources.  You can do this by connecting with your local United Way either online or in person and printing out the thick list.  Ask other churches (more conservative) who they refer to.  Interview the team you want to refer to for treatment.  They will be more than happy to develop you as a referral source.  Identify where community meetings are happening (check with the Board of Health or United Way).  Those meetings will keep you informed about what is happening in your community and are nice tools for evangelism and tours of their facilities.</a:t>
            </a:r>
          </a:p>
          <a:p>
            <a:pPr lvl="0"/>
            <a:r>
              <a:rPr lang="en-US" sz="2400" dirty="0"/>
              <a:t>Know your limits and boundaries (avoiding codependency/enabling).  When do we need to refer?  To whom do we refer?</a:t>
            </a:r>
          </a:p>
          <a:p>
            <a:endParaRPr lang="en-US" sz="2400" dirty="0"/>
          </a:p>
        </p:txBody>
      </p:sp>
      <p:pic>
        <p:nvPicPr>
          <p:cNvPr id="5" name="Picture 4">
            <a:extLst>
              <a:ext uri="{FF2B5EF4-FFF2-40B4-BE49-F238E27FC236}">
                <a16:creationId xmlns:a16="http://schemas.microsoft.com/office/drawing/2014/main" id="{9E1F18C4-3CBC-4140-8A30-8B1E1A025BE7}"/>
              </a:ext>
            </a:extLst>
          </p:cNvPr>
          <p:cNvPicPr>
            <a:picLocks noChangeAspect="1"/>
          </p:cNvPicPr>
          <p:nvPr/>
        </p:nvPicPr>
        <p:blipFill>
          <a:blip r:embed="rId3"/>
          <a:stretch>
            <a:fillRect/>
          </a:stretch>
        </p:blipFill>
        <p:spPr>
          <a:xfrm>
            <a:off x="9324975" y="269875"/>
            <a:ext cx="2867025" cy="1590675"/>
          </a:xfrm>
          <a:prstGeom prst="rect">
            <a:avLst/>
          </a:prstGeom>
        </p:spPr>
      </p:pic>
    </p:spTree>
    <p:extLst>
      <p:ext uri="{BB962C8B-B14F-4D97-AF65-F5344CB8AC3E}">
        <p14:creationId xmlns:p14="http://schemas.microsoft.com/office/powerpoint/2010/main" val="304843165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25792-DF68-4885-8BE8-63788BF05A05}"/>
              </a:ext>
            </a:extLst>
          </p:cNvPr>
          <p:cNvSpPr>
            <a:spLocks noGrp="1"/>
          </p:cNvSpPr>
          <p:nvPr>
            <p:ph type="title"/>
          </p:nvPr>
        </p:nvSpPr>
        <p:spPr/>
        <p:txBody>
          <a:bodyPr>
            <a:normAutofit/>
          </a:bodyPr>
          <a:lstStyle/>
          <a:p>
            <a:r>
              <a:rPr lang="en-US" b="1" dirty="0"/>
              <a:t>How the Church Can Help</a:t>
            </a:r>
            <a:endParaRPr lang="en-US" dirty="0"/>
          </a:p>
        </p:txBody>
      </p:sp>
      <p:sp>
        <p:nvSpPr>
          <p:cNvPr id="3" name="Content Placeholder 2">
            <a:extLst>
              <a:ext uri="{FF2B5EF4-FFF2-40B4-BE49-F238E27FC236}">
                <a16:creationId xmlns:a16="http://schemas.microsoft.com/office/drawing/2014/main" id="{60C873F8-1E90-4889-BD31-C07140A94F2E}"/>
              </a:ext>
            </a:extLst>
          </p:cNvPr>
          <p:cNvSpPr>
            <a:spLocks noGrp="1"/>
          </p:cNvSpPr>
          <p:nvPr>
            <p:ph idx="1"/>
          </p:nvPr>
        </p:nvSpPr>
        <p:spPr>
          <a:xfrm>
            <a:off x="324465" y="1415845"/>
            <a:ext cx="9468464" cy="5442155"/>
          </a:xfrm>
        </p:spPr>
        <p:txBody>
          <a:bodyPr>
            <a:normAutofit/>
          </a:bodyPr>
          <a:lstStyle/>
          <a:p>
            <a:pPr lvl="0"/>
            <a:r>
              <a:rPr lang="en-US" sz="2000" dirty="0"/>
              <a:t>Get educated about addiction – Addiction may be masking an even larger problem such as underlying emotional issues, chemical imbalance, depression, anxiety, bipolar, eating disorder or other disorders that cause a person to self-medicate.</a:t>
            </a:r>
          </a:p>
          <a:p>
            <a:pPr lvl="0"/>
            <a:r>
              <a:rPr lang="en-US" sz="2000" dirty="0"/>
              <a:t>Offer support, but do not enable – Enabling a member’s addiction can come in many forms.  Enabling behaviors help the addict or alcoholic remain sick.  Enabling can be anything from letting the “using” member live in your home and continue their behaviors while there, or it could be something as simple as making excuses for the person.  Other examples might be bailing them out of jail, paying their bills while they continue their addictive behaviors and more.</a:t>
            </a:r>
          </a:p>
          <a:p>
            <a:pPr lvl="0"/>
            <a:r>
              <a:rPr lang="en-US" sz="2000" dirty="0"/>
              <a:t>Avoid supporting the addiction financially – When a drug-addicted member asks for money, has you pay their bills or even lives in your home rent-free, this may be enabling their addiction.  The member may give many reasons why they are asking you for money, but unfortunately, all paths likely lead to supporting the drug/alcohol use financially.</a:t>
            </a:r>
          </a:p>
          <a:p>
            <a:endParaRPr lang="en-US" sz="2000" dirty="0"/>
          </a:p>
        </p:txBody>
      </p:sp>
      <p:pic>
        <p:nvPicPr>
          <p:cNvPr id="6" name="Picture 5">
            <a:extLst>
              <a:ext uri="{FF2B5EF4-FFF2-40B4-BE49-F238E27FC236}">
                <a16:creationId xmlns:a16="http://schemas.microsoft.com/office/drawing/2014/main" id="{4505B09F-BFE5-4050-A00C-ECF34666ED12}"/>
              </a:ext>
            </a:extLst>
          </p:cNvPr>
          <p:cNvPicPr>
            <a:picLocks noChangeAspect="1"/>
          </p:cNvPicPr>
          <p:nvPr/>
        </p:nvPicPr>
        <p:blipFill>
          <a:blip r:embed="rId2"/>
          <a:stretch>
            <a:fillRect/>
          </a:stretch>
        </p:blipFill>
        <p:spPr>
          <a:xfrm>
            <a:off x="9362491" y="4461865"/>
            <a:ext cx="2829510" cy="151307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83666649"/>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1B63360-2C50-4A3A-A6B4-29A2DCB78BD5}"/>
              </a:ext>
            </a:extLst>
          </p:cNvPr>
          <p:cNvPicPr>
            <a:picLocks noChangeAspect="1"/>
          </p:cNvPicPr>
          <p:nvPr/>
        </p:nvPicPr>
        <p:blipFill rotWithShape="1">
          <a:blip r:embed="rId2"/>
          <a:srcRect l="18800" t="47480" r="20790" b="1"/>
          <a:stretch/>
        </p:blipFill>
        <p:spPr>
          <a:xfrm>
            <a:off x="9022080" y="426720"/>
            <a:ext cx="3177350" cy="2214880"/>
          </a:xfrm>
          <a:prstGeom prst="rect">
            <a:avLst/>
          </a:prstGeom>
        </p:spPr>
      </p:pic>
      <p:sp>
        <p:nvSpPr>
          <p:cNvPr id="2" name="Title 1">
            <a:extLst>
              <a:ext uri="{FF2B5EF4-FFF2-40B4-BE49-F238E27FC236}">
                <a16:creationId xmlns:a16="http://schemas.microsoft.com/office/drawing/2014/main" id="{8A825792-DF68-4885-8BE8-63788BF05A05}"/>
              </a:ext>
            </a:extLst>
          </p:cNvPr>
          <p:cNvSpPr>
            <a:spLocks noGrp="1"/>
          </p:cNvSpPr>
          <p:nvPr>
            <p:ph type="title"/>
          </p:nvPr>
        </p:nvSpPr>
        <p:spPr/>
        <p:txBody>
          <a:bodyPr>
            <a:normAutofit/>
          </a:bodyPr>
          <a:lstStyle/>
          <a:p>
            <a:r>
              <a:rPr lang="en-US" b="1" dirty="0"/>
              <a:t>How the Church Can Help</a:t>
            </a:r>
            <a:endParaRPr lang="en-US" dirty="0"/>
          </a:p>
        </p:txBody>
      </p:sp>
      <p:sp>
        <p:nvSpPr>
          <p:cNvPr id="3" name="Content Placeholder 2">
            <a:extLst>
              <a:ext uri="{FF2B5EF4-FFF2-40B4-BE49-F238E27FC236}">
                <a16:creationId xmlns:a16="http://schemas.microsoft.com/office/drawing/2014/main" id="{60C873F8-1E90-4889-BD31-C07140A94F2E}"/>
              </a:ext>
            </a:extLst>
          </p:cNvPr>
          <p:cNvSpPr>
            <a:spLocks noGrp="1"/>
          </p:cNvSpPr>
          <p:nvPr>
            <p:ph idx="1"/>
          </p:nvPr>
        </p:nvSpPr>
        <p:spPr>
          <a:xfrm>
            <a:off x="280219" y="1356852"/>
            <a:ext cx="9733936" cy="5501147"/>
          </a:xfrm>
        </p:spPr>
        <p:txBody>
          <a:bodyPr>
            <a:normAutofit/>
          </a:bodyPr>
          <a:lstStyle/>
          <a:p>
            <a:pPr lvl="0"/>
            <a:r>
              <a:rPr lang="en-US" sz="2000" dirty="0"/>
              <a:t>Establish boundaries and stick to them – Once you have decided you will not be a part of their addiction but will be a part of their recovery, then you have to set boundaries.  Coming to this point is likely one of the hardest things to do.  Enforcing those boundaries is just as hard.  Be realistic about your boundaries and be willing to follow through on any boundary you set.  These boundaries are set in place to protect you and your families.</a:t>
            </a:r>
          </a:p>
          <a:p>
            <a:pPr lvl="0"/>
            <a:r>
              <a:rPr lang="en-US" sz="2000" dirty="0"/>
              <a:t>To help them, you must help yourself. The recovery and healing process are as much for the member as it is for you and other members.  Addiction affects family relationships in different ways.  Being a part of the solution rather than a part of the problem is critical to family recovery.</a:t>
            </a:r>
          </a:p>
          <a:p>
            <a:pPr lvl="0"/>
            <a:r>
              <a:rPr lang="en-US" sz="2000" dirty="0"/>
              <a:t>Do not let their addiction struggles take over your life – Sometimes one’s addiction can consume your life and swallow up your time and energy.  Love the addict but take care of yourself and give time to other family members.  You do this by carrying on with your regular life, work and interests, taking time to care for yourself.  Their addiction is their addiction (not yours) and their recovery is their recovery (not yours).</a:t>
            </a:r>
          </a:p>
          <a:p>
            <a:endParaRPr lang="en-US" sz="2000" dirty="0"/>
          </a:p>
        </p:txBody>
      </p:sp>
    </p:spTree>
    <p:extLst>
      <p:ext uri="{BB962C8B-B14F-4D97-AF65-F5344CB8AC3E}">
        <p14:creationId xmlns:p14="http://schemas.microsoft.com/office/powerpoint/2010/main" val="44544915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addiction counselor">
            <a:hlinkClick r:id="rId2"/>
            <a:extLst>
              <a:ext uri="{FF2B5EF4-FFF2-40B4-BE49-F238E27FC236}">
                <a16:creationId xmlns:a16="http://schemas.microsoft.com/office/drawing/2014/main" id="{6ADD9324-AA94-4D55-87B9-CB956955B3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5223" y="3041443"/>
            <a:ext cx="2826777" cy="188451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2" name="Title 1">
            <a:extLst>
              <a:ext uri="{FF2B5EF4-FFF2-40B4-BE49-F238E27FC236}">
                <a16:creationId xmlns:a16="http://schemas.microsoft.com/office/drawing/2014/main" id="{8A825792-DF68-4885-8BE8-63788BF05A05}"/>
              </a:ext>
            </a:extLst>
          </p:cNvPr>
          <p:cNvSpPr>
            <a:spLocks noGrp="1"/>
          </p:cNvSpPr>
          <p:nvPr>
            <p:ph type="title"/>
          </p:nvPr>
        </p:nvSpPr>
        <p:spPr>
          <a:xfrm>
            <a:off x="559347" y="-8194"/>
            <a:ext cx="8596668" cy="1320800"/>
          </a:xfrm>
        </p:spPr>
        <p:txBody>
          <a:bodyPr>
            <a:normAutofit/>
          </a:bodyPr>
          <a:lstStyle/>
          <a:p>
            <a:r>
              <a:rPr lang="en-US" b="1" dirty="0"/>
              <a:t>How the Church Can Help</a:t>
            </a:r>
            <a:endParaRPr lang="en-US" dirty="0"/>
          </a:p>
        </p:txBody>
      </p:sp>
      <p:sp>
        <p:nvSpPr>
          <p:cNvPr id="3" name="Content Placeholder 2">
            <a:extLst>
              <a:ext uri="{FF2B5EF4-FFF2-40B4-BE49-F238E27FC236}">
                <a16:creationId xmlns:a16="http://schemas.microsoft.com/office/drawing/2014/main" id="{60C873F8-1E90-4889-BD31-C07140A94F2E}"/>
              </a:ext>
            </a:extLst>
          </p:cNvPr>
          <p:cNvSpPr>
            <a:spLocks noGrp="1"/>
          </p:cNvSpPr>
          <p:nvPr>
            <p:ph idx="1"/>
          </p:nvPr>
        </p:nvSpPr>
        <p:spPr>
          <a:xfrm>
            <a:off x="265470" y="652206"/>
            <a:ext cx="9645445" cy="5545393"/>
          </a:xfrm>
        </p:spPr>
        <p:txBody>
          <a:bodyPr>
            <a:noAutofit/>
          </a:bodyPr>
          <a:lstStyle/>
          <a:p>
            <a:pPr lvl="0"/>
            <a:r>
              <a:rPr lang="en-US" sz="2000" dirty="0"/>
              <a:t>Avoid lecturing/guilt/intimidation – Complicated family relationships and issues are sometimes a factor in destructive addictive behaviors.  Making your member feel hurt, scared or undermined can only aggravate the situation and cause a vicious cycle of more self-medication.  Treatment and recovery require love, support, and empathy, but also willingness by the addict.</a:t>
            </a:r>
          </a:p>
          <a:p>
            <a:pPr lvl="0"/>
            <a:r>
              <a:rPr lang="en-US" sz="2000" dirty="0"/>
              <a:t>Look into professional treatment and rehabilitation service options – Likely the addict and the brethren do not even know where to begin or what options are out there for them to get help.  In fact, the addict/alcoholic may not even want to hear about options.  So when you suggest options, they may be shot down.  Keep 211 in mind.  It is the national mental health and addictions resource line manned 24/7.</a:t>
            </a:r>
          </a:p>
          <a:p>
            <a:pPr lvl="0"/>
            <a:r>
              <a:rPr lang="en-US" sz="2000" dirty="0"/>
              <a:t>Treatment ranges from individual therapy sessions to clinical groups, to inpatient detoxification and rehabilitation and/or residential treatment.     Peer support (which is not treatment) is seen in group meetings such as alcoholics anonymous, narcotics anonymous, cocaine anonymous, and other community groups.  I strongly suggest helpers visit one or more of these groups in their “open” meeting.  “Open” means anyone may attend whether they have a substance problem or not.  In particularly difficult cases, intervention may be staged to coerce the member into accepting treatment. </a:t>
            </a:r>
          </a:p>
          <a:p>
            <a:endParaRPr lang="en-US" sz="2000" dirty="0"/>
          </a:p>
        </p:txBody>
      </p:sp>
    </p:spTree>
    <p:extLst>
      <p:ext uri="{BB962C8B-B14F-4D97-AF65-F5344CB8AC3E}">
        <p14:creationId xmlns:p14="http://schemas.microsoft.com/office/powerpoint/2010/main" val="309218749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25792-DF68-4885-8BE8-63788BF05A05}"/>
              </a:ext>
            </a:extLst>
          </p:cNvPr>
          <p:cNvSpPr>
            <a:spLocks noGrp="1"/>
          </p:cNvSpPr>
          <p:nvPr>
            <p:ph type="title"/>
          </p:nvPr>
        </p:nvSpPr>
        <p:spPr>
          <a:xfrm>
            <a:off x="647837" y="0"/>
            <a:ext cx="8596668" cy="1320800"/>
          </a:xfrm>
        </p:spPr>
        <p:txBody>
          <a:bodyPr>
            <a:normAutofit/>
          </a:bodyPr>
          <a:lstStyle/>
          <a:p>
            <a:r>
              <a:rPr lang="en-US" b="1" dirty="0"/>
              <a:t>How the Church Can Help</a:t>
            </a:r>
            <a:endParaRPr lang="en-US" dirty="0"/>
          </a:p>
        </p:txBody>
      </p:sp>
      <p:sp>
        <p:nvSpPr>
          <p:cNvPr id="3" name="Content Placeholder 2">
            <a:extLst>
              <a:ext uri="{FF2B5EF4-FFF2-40B4-BE49-F238E27FC236}">
                <a16:creationId xmlns:a16="http://schemas.microsoft.com/office/drawing/2014/main" id="{60C873F8-1E90-4889-BD31-C07140A94F2E}"/>
              </a:ext>
            </a:extLst>
          </p:cNvPr>
          <p:cNvSpPr>
            <a:spLocks noGrp="1"/>
          </p:cNvSpPr>
          <p:nvPr>
            <p:ph idx="1"/>
          </p:nvPr>
        </p:nvSpPr>
        <p:spPr>
          <a:xfrm>
            <a:off x="374171" y="660400"/>
            <a:ext cx="9144000" cy="5589639"/>
          </a:xfrm>
        </p:spPr>
        <p:txBody>
          <a:bodyPr>
            <a:noAutofit/>
          </a:bodyPr>
          <a:lstStyle/>
          <a:p>
            <a:pPr lvl="0"/>
            <a:r>
              <a:rPr lang="en-US" sz="2400" dirty="0"/>
              <a:t>Encourage them to seek help – Trust is a key factor in getting a member into treatment.  Encouragement happens when one takes an objective approach to the problem and taking a position to assist the member in starting to get help.  </a:t>
            </a:r>
          </a:p>
          <a:p>
            <a:pPr lvl="0"/>
            <a:r>
              <a:rPr lang="en-US" sz="2400" dirty="0"/>
              <a:t>Be involved in the rehab treatment and recovery process – Healing from alcohol and drug addiction is everyone’s responsibility.  If a person is on the road to recovery and the members have not taken steps to be a part of the healing process, this can actually hinder the addict/alcoholic’s recovery process.  Often, addiction is a deep-seated family issue.  Learned behaviors within the home may be a barrier if the family has not begun their own recovery processes.  When a person goes to treatment and then returns to the same environment that made him/her sick, they are likely to revert to old behaviors.  Recovery means the entire family unit needs to be in recovery. </a:t>
            </a:r>
          </a:p>
          <a:p>
            <a:endParaRPr lang="en-US" sz="2400" dirty="0"/>
          </a:p>
        </p:txBody>
      </p:sp>
    </p:spTree>
    <p:extLst>
      <p:ext uri="{BB962C8B-B14F-4D97-AF65-F5344CB8AC3E}">
        <p14:creationId xmlns:p14="http://schemas.microsoft.com/office/powerpoint/2010/main" val="863673759"/>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25792-DF68-4885-8BE8-63788BF05A05}"/>
              </a:ext>
            </a:extLst>
          </p:cNvPr>
          <p:cNvSpPr>
            <a:spLocks noGrp="1"/>
          </p:cNvSpPr>
          <p:nvPr>
            <p:ph type="title"/>
          </p:nvPr>
        </p:nvSpPr>
        <p:spPr>
          <a:xfrm>
            <a:off x="677334" y="0"/>
            <a:ext cx="8596668" cy="1320800"/>
          </a:xfrm>
        </p:spPr>
        <p:txBody>
          <a:bodyPr>
            <a:normAutofit/>
          </a:bodyPr>
          <a:lstStyle/>
          <a:p>
            <a:r>
              <a:rPr lang="en-US" dirty="0"/>
              <a:t>Suggestions:</a:t>
            </a:r>
          </a:p>
        </p:txBody>
      </p:sp>
      <p:sp>
        <p:nvSpPr>
          <p:cNvPr id="3" name="Content Placeholder 2">
            <a:extLst>
              <a:ext uri="{FF2B5EF4-FFF2-40B4-BE49-F238E27FC236}">
                <a16:creationId xmlns:a16="http://schemas.microsoft.com/office/drawing/2014/main" id="{60C873F8-1E90-4889-BD31-C07140A94F2E}"/>
              </a:ext>
            </a:extLst>
          </p:cNvPr>
          <p:cNvSpPr>
            <a:spLocks noGrp="1"/>
          </p:cNvSpPr>
          <p:nvPr>
            <p:ph idx="1"/>
          </p:nvPr>
        </p:nvSpPr>
        <p:spPr>
          <a:xfrm>
            <a:off x="560439" y="825911"/>
            <a:ext cx="8893277" cy="5899354"/>
          </a:xfrm>
        </p:spPr>
        <p:txBody>
          <a:bodyPr>
            <a:normAutofit/>
          </a:bodyPr>
          <a:lstStyle/>
          <a:p>
            <a:pPr lvl="0"/>
            <a:r>
              <a:rPr lang="en-US" sz="2400" dirty="0"/>
              <a:t>Know your limits and where to refer within your community.  Be wise.  Think before you act. </a:t>
            </a:r>
          </a:p>
          <a:p>
            <a:pPr lvl="0"/>
            <a:r>
              <a:rPr lang="en-US" sz="2400" dirty="0"/>
              <a:t>Keep the problem where it belongs.  The addicts’ problem is the addicts’ problem…not yours.  You did not create the problem, and you cannot fix it.  You can coach and encourage.  Do not let his/her problem become yours.  Be a part of the solution, not part of the problem.  </a:t>
            </a:r>
          </a:p>
          <a:p>
            <a:pPr lvl="0"/>
            <a:r>
              <a:rPr lang="en-US" sz="2400" dirty="0"/>
              <a:t>Remember, “Be sober, be vigilant; because your adversary the devil, as a roaring lion, walks about, seeking whom he may devour” (I Pet 5:8).  Be careful. When helping people out of the pit, you must be careful they don’t pull you in the pit with them.</a:t>
            </a:r>
          </a:p>
          <a:p>
            <a:pPr lvl="0"/>
            <a:r>
              <a:rPr lang="en-US" sz="2400" dirty="0"/>
              <a:t>Contact </a:t>
            </a:r>
            <a:r>
              <a:rPr lang="en-US" sz="2400" u="sng" dirty="0">
                <a:hlinkClick r:id="rId2"/>
              </a:rPr>
              <a:t>https://www.leavingthepitbehind.org</a:t>
            </a:r>
            <a:r>
              <a:rPr lang="en-US" sz="2400" dirty="0"/>
              <a:t> for more help and resources.</a:t>
            </a:r>
          </a:p>
          <a:p>
            <a:endParaRPr lang="en-US" sz="2400" dirty="0"/>
          </a:p>
        </p:txBody>
      </p:sp>
      <p:pic>
        <p:nvPicPr>
          <p:cNvPr id="4" name="Picture 3" descr="A drawing of a face&#10;&#10;Description automatically generated">
            <a:extLst>
              <a:ext uri="{FF2B5EF4-FFF2-40B4-BE49-F238E27FC236}">
                <a16:creationId xmlns:a16="http://schemas.microsoft.com/office/drawing/2014/main" id="{65558F98-185B-45B1-88AB-1DF51DCC6A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0301" y="-8686"/>
            <a:ext cx="2871700" cy="1898446"/>
          </a:xfrm>
          <a:prstGeom prst="rect">
            <a:avLst/>
          </a:prstGeom>
        </p:spPr>
      </p:pic>
    </p:spTree>
    <p:extLst>
      <p:ext uri="{BB962C8B-B14F-4D97-AF65-F5344CB8AC3E}">
        <p14:creationId xmlns:p14="http://schemas.microsoft.com/office/powerpoint/2010/main" val="291981224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850C2-2F10-41FB-A352-98CE13971B29}"/>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3BF4236D-D6FD-4BC8-9D0F-15F63CDE1C0F}"/>
              </a:ext>
            </a:extLst>
          </p:cNvPr>
          <p:cNvSpPr>
            <a:spLocks noGrp="1"/>
          </p:cNvSpPr>
          <p:nvPr>
            <p:ph idx="1"/>
          </p:nvPr>
        </p:nvSpPr>
        <p:spPr>
          <a:xfrm>
            <a:off x="677334" y="1415845"/>
            <a:ext cx="8596668" cy="4625517"/>
          </a:xfrm>
        </p:spPr>
        <p:txBody>
          <a:bodyPr>
            <a:noAutofit/>
          </a:bodyPr>
          <a:lstStyle/>
          <a:p>
            <a:r>
              <a:rPr lang="en-US" sz="2800" dirty="0"/>
              <a:t>One of the devil’s dark distortions to our        view of eternity that he uses to enslave              us is various addictions.  </a:t>
            </a:r>
          </a:p>
          <a:p>
            <a:r>
              <a:rPr lang="en-US" sz="2800" dirty="0"/>
              <a:t>While usually used in a negative context, the term addiction is actually neutral.  </a:t>
            </a:r>
          </a:p>
          <a:p>
            <a:r>
              <a:rPr lang="en-US" sz="2800" dirty="0"/>
              <a:t>In 1 Corinthians 16:15, the word in the King James Version (KJV) is used in a positive way instructing the Corinthians to be “addicted to the ministry”.  </a:t>
            </a:r>
          </a:p>
          <a:p>
            <a:r>
              <a:rPr lang="en-US" sz="2800" dirty="0"/>
              <a:t>However, for our study today, we will be using the word “addictions” in its usual negative context.     </a:t>
            </a:r>
          </a:p>
          <a:p>
            <a:endParaRPr lang="en-US" sz="2800" dirty="0"/>
          </a:p>
        </p:txBody>
      </p:sp>
      <p:pic>
        <p:nvPicPr>
          <p:cNvPr id="5" name="Picture 4">
            <a:extLst>
              <a:ext uri="{FF2B5EF4-FFF2-40B4-BE49-F238E27FC236}">
                <a16:creationId xmlns:a16="http://schemas.microsoft.com/office/drawing/2014/main" id="{3A567A3C-A765-4248-A327-89FD35B3F943}"/>
              </a:ext>
            </a:extLst>
          </p:cNvPr>
          <p:cNvPicPr>
            <a:picLocks noChangeAspect="1"/>
          </p:cNvPicPr>
          <p:nvPr/>
        </p:nvPicPr>
        <p:blipFill>
          <a:blip r:embed="rId2"/>
          <a:stretch>
            <a:fillRect/>
          </a:stretch>
        </p:blipFill>
        <p:spPr>
          <a:xfrm>
            <a:off x="7875639" y="-1"/>
            <a:ext cx="4316361" cy="2875359"/>
          </a:xfrm>
          <a:prstGeom prst="rect">
            <a:avLst/>
          </a:prstGeom>
        </p:spPr>
      </p:pic>
    </p:spTree>
    <p:extLst>
      <p:ext uri="{BB962C8B-B14F-4D97-AF65-F5344CB8AC3E}">
        <p14:creationId xmlns:p14="http://schemas.microsoft.com/office/powerpoint/2010/main" val="2257045540"/>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AC202-1A1A-46F0-AE5B-4812AB8353C4}"/>
              </a:ext>
            </a:extLst>
          </p:cNvPr>
          <p:cNvSpPr>
            <a:spLocks noGrp="1"/>
          </p:cNvSpPr>
          <p:nvPr>
            <p:ph type="title"/>
          </p:nvPr>
        </p:nvSpPr>
        <p:spPr>
          <a:xfrm>
            <a:off x="752441" y="265471"/>
            <a:ext cx="8596668" cy="1320800"/>
          </a:xfrm>
        </p:spPr>
        <p:txBody>
          <a:bodyPr/>
          <a:lstStyle/>
          <a:p>
            <a:r>
              <a:rPr lang="en-US" b="1" dirty="0"/>
              <a:t>References</a:t>
            </a:r>
            <a:br>
              <a:rPr lang="en-US" dirty="0"/>
            </a:br>
            <a:endParaRPr lang="en-US" dirty="0"/>
          </a:p>
        </p:txBody>
      </p:sp>
      <p:sp>
        <p:nvSpPr>
          <p:cNvPr id="3" name="Content Placeholder 2">
            <a:extLst>
              <a:ext uri="{FF2B5EF4-FFF2-40B4-BE49-F238E27FC236}">
                <a16:creationId xmlns:a16="http://schemas.microsoft.com/office/drawing/2014/main" id="{0717FA56-BE32-42CF-B01A-505689927888}"/>
              </a:ext>
            </a:extLst>
          </p:cNvPr>
          <p:cNvSpPr>
            <a:spLocks noGrp="1"/>
          </p:cNvSpPr>
          <p:nvPr>
            <p:ph idx="1"/>
          </p:nvPr>
        </p:nvSpPr>
        <p:spPr>
          <a:xfrm>
            <a:off x="486697" y="1002890"/>
            <a:ext cx="8937522" cy="5855110"/>
          </a:xfrm>
        </p:spPr>
        <p:txBody>
          <a:bodyPr>
            <a:normAutofit fontScale="92500" lnSpcReduction="10000"/>
          </a:bodyPr>
          <a:lstStyle/>
          <a:p>
            <a:r>
              <a:rPr lang="en-US" dirty="0"/>
              <a:t>Beattie, Melody. Codependent No More &amp; Beyond Codependency. New York: MJF Books, 1989.</a:t>
            </a:r>
          </a:p>
          <a:p>
            <a:r>
              <a:rPr lang="en-US" dirty="0"/>
              <a:t>Erickson, Carlton K. Addiction Essentials. The Go-To Guide for Clinicians and Patients. University of Texas at Austin. Austin Texas: 2011 </a:t>
            </a:r>
          </a:p>
          <a:p>
            <a:r>
              <a:rPr lang="en-US" dirty="0" err="1"/>
              <a:t>Hvaas</a:t>
            </a:r>
            <a:r>
              <a:rPr lang="en-US" dirty="0"/>
              <a:t>, Sheryl Ramstad, et al. Criminal and Addictive Thinking.  Center City, MN: Hazelden Foundation: 2002.</a:t>
            </a:r>
          </a:p>
          <a:p>
            <a:r>
              <a:rPr lang="en-US" dirty="0"/>
              <a:t>Larsen, </a:t>
            </a:r>
            <a:r>
              <a:rPr lang="en-US" dirty="0" err="1"/>
              <a:t>Earnie</a:t>
            </a:r>
            <a:r>
              <a:rPr lang="en-US" dirty="0"/>
              <a:t>. Now that You’re Sober. Center City: Minneapolis, MN, Hazelden: 2010</a:t>
            </a:r>
          </a:p>
          <a:p>
            <a:r>
              <a:rPr lang="en-US" dirty="0"/>
              <a:t>Marlatt, G. and Gordon, J.R., eds. Relapse Prevention: Maintenance Strategies in the Treatment of Addictive Behaviors. New York: Guilford Press, 1985</a:t>
            </a:r>
          </a:p>
          <a:p>
            <a:r>
              <a:rPr lang="en-US" dirty="0"/>
              <a:t>Miller, W.R. Motivational interviewing: research, practice, and puzzles.  Addictive Behaviors 61(6): 835-842, 1996. </a:t>
            </a:r>
          </a:p>
          <a:p>
            <a:r>
              <a:rPr lang="en-US" dirty="0" err="1"/>
              <a:t>Najavits</a:t>
            </a:r>
            <a:r>
              <a:rPr lang="en-US" dirty="0"/>
              <a:t>, Lisa M. PhD. A Woman’s Addiction Workbook, Oakland, CA: New Harbinger Publications, Inc. 2002.</a:t>
            </a:r>
          </a:p>
          <a:p>
            <a:r>
              <a:rPr lang="en-US" dirty="0"/>
              <a:t>National Institute on Drug Abuse. Principles of Drug Addiction Treatment: Washington, DC, 2000. </a:t>
            </a:r>
          </a:p>
          <a:p>
            <a:r>
              <a:rPr lang="en-US" dirty="0"/>
              <a:t>The Staying Sober Workbook. Gorski, Terrence. Herald House/Independence Press. Independence, MO. 1992</a:t>
            </a:r>
          </a:p>
          <a:p>
            <a:r>
              <a:rPr lang="en-US" dirty="0"/>
              <a:t>Art Adams can be contacted at: </a:t>
            </a:r>
            <a:r>
              <a:rPr lang="en-US" u="sng" dirty="0">
                <a:hlinkClick r:id="rId2"/>
              </a:rPr>
              <a:t>artadams3049@yahoo.com</a:t>
            </a:r>
            <a:r>
              <a:rPr lang="en-US" dirty="0"/>
              <a:t> or by texting him at 574-229-7983.  His address is 10560 Lookout Lane, Indianapolis, IN 46234</a:t>
            </a:r>
          </a:p>
          <a:p>
            <a:endParaRPr lang="en-US" dirty="0"/>
          </a:p>
          <a:p>
            <a:endParaRPr lang="en-US" dirty="0"/>
          </a:p>
        </p:txBody>
      </p:sp>
    </p:spTree>
    <p:extLst>
      <p:ext uri="{BB962C8B-B14F-4D97-AF65-F5344CB8AC3E}">
        <p14:creationId xmlns:p14="http://schemas.microsoft.com/office/powerpoint/2010/main" val="93062303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826E0-851D-4F8C-9740-D831DABA5E2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C5EF93F7-1C0F-475B-A020-5410A446CDC7}"/>
              </a:ext>
            </a:extLst>
          </p:cNvPr>
          <p:cNvSpPr>
            <a:spLocks noGrp="1"/>
          </p:cNvSpPr>
          <p:nvPr>
            <p:ph idx="1"/>
          </p:nvPr>
        </p:nvSpPr>
        <p:spPr>
          <a:xfrm>
            <a:off x="677333" y="1209368"/>
            <a:ext cx="5266267" cy="5648632"/>
          </a:xfrm>
        </p:spPr>
        <p:txBody>
          <a:bodyPr>
            <a:normAutofit lnSpcReduction="10000"/>
          </a:bodyPr>
          <a:lstStyle/>
          <a:p>
            <a:r>
              <a:rPr lang="en-US" sz="2800" dirty="0"/>
              <a:t>Addiction can highjack the brain impacting both behavior and motivation. </a:t>
            </a:r>
          </a:p>
          <a:p>
            <a:r>
              <a:rPr lang="en-US" sz="2800" dirty="0"/>
              <a:t>In time, a person can become a slave to addiction and can value satisfying the addictive cravings over life itself. </a:t>
            </a:r>
          </a:p>
          <a:p>
            <a:r>
              <a:rPr lang="en-US" sz="2800" dirty="0"/>
              <a:t>Overcoming the downward spiral of addiction can become one of life’s greatest battles, but God can equip the addict to gain victory and freedom.</a:t>
            </a:r>
          </a:p>
          <a:p>
            <a:endParaRPr lang="en-US" sz="2800" dirty="0"/>
          </a:p>
        </p:txBody>
      </p:sp>
      <p:pic>
        <p:nvPicPr>
          <p:cNvPr id="5" name="Picture 4">
            <a:extLst>
              <a:ext uri="{FF2B5EF4-FFF2-40B4-BE49-F238E27FC236}">
                <a16:creationId xmlns:a16="http://schemas.microsoft.com/office/drawing/2014/main" id="{03798F8D-3E96-4406-9F07-1003C648F171}"/>
              </a:ext>
            </a:extLst>
          </p:cNvPr>
          <p:cNvPicPr>
            <a:picLocks noChangeAspect="1"/>
          </p:cNvPicPr>
          <p:nvPr/>
        </p:nvPicPr>
        <p:blipFill>
          <a:blip r:embed="rId2"/>
          <a:stretch>
            <a:fillRect/>
          </a:stretch>
        </p:blipFill>
        <p:spPr>
          <a:xfrm>
            <a:off x="6096000" y="1544740"/>
            <a:ext cx="6096000" cy="4191000"/>
          </a:xfrm>
          <a:prstGeom prst="rect">
            <a:avLst/>
          </a:prstGeom>
        </p:spPr>
      </p:pic>
    </p:spTree>
    <p:extLst>
      <p:ext uri="{BB962C8B-B14F-4D97-AF65-F5344CB8AC3E}">
        <p14:creationId xmlns:p14="http://schemas.microsoft.com/office/powerpoint/2010/main" val="362052285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8C7FB-023B-4D6F-A033-274EF0E8BF35}"/>
              </a:ext>
            </a:extLst>
          </p:cNvPr>
          <p:cNvSpPr>
            <a:spLocks noGrp="1"/>
          </p:cNvSpPr>
          <p:nvPr>
            <p:ph type="title"/>
          </p:nvPr>
        </p:nvSpPr>
        <p:spPr>
          <a:xfrm>
            <a:off x="767737" y="0"/>
            <a:ext cx="8596668" cy="1320800"/>
          </a:xfrm>
        </p:spPr>
        <p:txBody>
          <a:bodyPr/>
          <a:lstStyle/>
          <a:p>
            <a:r>
              <a:rPr lang="en-US" dirty="0"/>
              <a:t>Introduction</a:t>
            </a:r>
          </a:p>
        </p:txBody>
      </p:sp>
      <p:sp>
        <p:nvSpPr>
          <p:cNvPr id="3" name="Content Placeholder 2">
            <a:extLst>
              <a:ext uri="{FF2B5EF4-FFF2-40B4-BE49-F238E27FC236}">
                <a16:creationId xmlns:a16="http://schemas.microsoft.com/office/drawing/2014/main" id="{5BE49541-1CE6-480E-95F3-CB3FFA2A86E5}"/>
              </a:ext>
            </a:extLst>
          </p:cNvPr>
          <p:cNvSpPr>
            <a:spLocks noGrp="1"/>
          </p:cNvSpPr>
          <p:nvPr>
            <p:ph idx="1"/>
          </p:nvPr>
        </p:nvSpPr>
        <p:spPr>
          <a:xfrm>
            <a:off x="412955" y="663677"/>
            <a:ext cx="9188245" cy="6194323"/>
          </a:xfrm>
        </p:spPr>
        <p:txBody>
          <a:bodyPr>
            <a:normAutofit/>
          </a:bodyPr>
          <a:lstStyle/>
          <a:p>
            <a:r>
              <a:rPr lang="en-US" sz="2000" dirty="0"/>
              <a:t>In 2013, about 6.6 percent of the U.S. population was dependent on alcohol or had difficulties relating to alcohol use, while more than 24 million people had abused an illicit drug in the prior month, says the National Institute on Drug Abuse (</a:t>
            </a:r>
            <a:r>
              <a:rPr lang="en-US" sz="2000" u="sng" dirty="0">
                <a:hlinkClick r:id="rId2"/>
              </a:rPr>
              <a:t>https://www.drugabuse.gov/publications/drugfacts/nationwide-trends</a:t>
            </a:r>
            <a:r>
              <a:rPr lang="en-US" sz="2000" dirty="0"/>
              <a:t>). </a:t>
            </a:r>
          </a:p>
          <a:p>
            <a:r>
              <a:rPr lang="en-US" sz="2000" dirty="0"/>
              <a:t> A </a:t>
            </a:r>
            <a:r>
              <a:rPr lang="en-US" sz="2000" dirty="0" err="1"/>
              <a:t>Barna</a:t>
            </a:r>
            <a:r>
              <a:rPr lang="en-US" sz="2000" dirty="0"/>
              <a:t> study revealed that by self-report 64% of self-identified Christian men view pornography at least monthly with more than 10% admitting to viewing it daily.  </a:t>
            </a:r>
          </a:p>
          <a:p>
            <a:r>
              <a:rPr lang="en-US" sz="2000" dirty="0"/>
              <a:t>Gambling among self-identified Christians is at 61%. </a:t>
            </a:r>
          </a:p>
          <a:p>
            <a:r>
              <a:rPr lang="en-US" sz="2000" dirty="0"/>
              <a:t>Alcohol/Drug abuse is at 35% with those identifying as “evangelicals/born again”.  </a:t>
            </a:r>
          </a:p>
          <a:p>
            <a:r>
              <a:rPr lang="en-US" sz="2000" dirty="0"/>
              <a:t>While these numbers are alarming, we do not know what the rates are among those we would identify as Christians.  </a:t>
            </a:r>
          </a:p>
          <a:p>
            <a:r>
              <a:rPr lang="en-US" sz="2000" dirty="0"/>
              <a:t>However, we know we have a problem among us.  From my clinical interactions with members, I would give a conservative guess of 25-50% of our families are impacted by addiction issues.  </a:t>
            </a:r>
          </a:p>
          <a:p>
            <a:endParaRPr lang="en-US" sz="2000" dirty="0"/>
          </a:p>
        </p:txBody>
      </p:sp>
      <p:pic>
        <p:nvPicPr>
          <p:cNvPr id="5" name="Picture 4">
            <a:extLst>
              <a:ext uri="{FF2B5EF4-FFF2-40B4-BE49-F238E27FC236}">
                <a16:creationId xmlns:a16="http://schemas.microsoft.com/office/drawing/2014/main" id="{8859202F-D4FC-4FFE-8593-2C12B62DC727}"/>
              </a:ext>
            </a:extLst>
          </p:cNvPr>
          <p:cNvPicPr>
            <a:picLocks noChangeAspect="1"/>
          </p:cNvPicPr>
          <p:nvPr/>
        </p:nvPicPr>
        <p:blipFill>
          <a:blip r:embed="rId3">
            <a:clrChange>
              <a:clrFrom>
                <a:srgbClr val="F8F7F2"/>
              </a:clrFrom>
              <a:clrTo>
                <a:srgbClr val="F8F7F2">
                  <a:alpha val="0"/>
                </a:srgbClr>
              </a:clrTo>
            </a:clrChange>
          </a:blip>
          <a:stretch>
            <a:fillRect/>
          </a:stretch>
        </p:blipFill>
        <p:spPr>
          <a:xfrm>
            <a:off x="8524568" y="4090015"/>
            <a:ext cx="3859162" cy="2894372"/>
          </a:xfrm>
          <a:prstGeom prst="rect">
            <a:avLst/>
          </a:prstGeom>
        </p:spPr>
      </p:pic>
    </p:spTree>
    <p:extLst>
      <p:ext uri="{BB962C8B-B14F-4D97-AF65-F5344CB8AC3E}">
        <p14:creationId xmlns:p14="http://schemas.microsoft.com/office/powerpoint/2010/main" val="2276535344"/>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3A99A-2DC9-4E38-848A-C657285E96D3}"/>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D4867BE-FB78-4733-831E-022149C813F7}"/>
              </a:ext>
            </a:extLst>
          </p:cNvPr>
          <p:cNvSpPr>
            <a:spLocks noGrp="1"/>
          </p:cNvSpPr>
          <p:nvPr>
            <p:ph idx="1"/>
          </p:nvPr>
        </p:nvSpPr>
        <p:spPr>
          <a:xfrm>
            <a:off x="677334" y="1533833"/>
            <a:ext cx="8596668" cy="4507530"/>
          </a:xfrm>
        </p:spPr>
        <p:txBody>
          <a:bodyPr>
            <a:noAutofit/>
          </a:bodyPr>
          <a:lstStyle/>
          <a:p>
            <a:r>
              <a:rPr lang="en-US" sz="3200" dirty="0"/>
              <a:t>When the gospel news is spread and we “go into the highways, byways and hedges”, who comes out?  </a:t>
            </a:r>
          </a:p>
          <a:p>
            <a:r>
              <a:rPr lang="en-US" sz="3200" dirty="0"/>
              <a:t>People with life issues, baggage, and who are damaged by life.  </a:t>
            </a:r>
          </a:p>
          <a:p>
            <a:r>
              <a:rPr lang="en-US" sz="3200" dirty="0"/>
              <a:t>They come for healing and help.  </a:t>
            </a:r>
          </a:p>
          <a:p>
            <a:r>
              <a:rPr lang="en-US" sz="3200" dirty="0"/>
              <a:t>Let us be ready to greet and help.  </a:t>
            </a:r>
          </a:p>
          <a:p>
            <a:r>
              <a:rPr lang="en-US" sz="3200" dirty="0"/>
              <a:t>Sometimes we need a turn, too.</a:t>
            </a:r>
          </a:p>
          <a:p>
            <a:endParaRPr lang="en-US" sz="3200" dirty="0"/>
          </a:p>
        </p:txBody>
      </p:sp>
      <p:pic>
        <p:nvPicPr>
          <p:cNvPr id="5" name="Picture 4">
            <a:extLst>
              <a:ext uri="{FF2B5EF4-FFF2-40B4-BE49-F238E27FC236}">
                <a16:creationId xmlns:a16="http://schemas.microsoft.com/office/drawing/2014/main" id="{6CD6C270-C130-40C6-9AD4-AA69232F610B}"/>
              </a:ext>
            </a:extLst>
          </p:cNvPr>
          <p:cNvPicPr>
            <a:picLocks noChangeAspect="1"/>
          </p:cNvPicPr>
          <p:nvPr/>
        </p:nvPicPr>
        <p:blipFill>
          <a:blip r:embed="rId2"/>
          <a:stretch>
            <a:fillRect/>
          </a:stretch>
        </p:blipFill>
        <p:spPr>
          <a:xfrm>
            <a:off x="7374194" y="4023996"/>
            <a:ext cx="4817806" cy="283400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69803045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6A26EBF-D898-422E-9A2B-D8DBF4C0F610}"/>
              </a:ext>
            </a:extLst>
          </p:cNvPr>
          <p:cNvPicPr>
            <a:picLocks noChangeAspect="1"/>
          </p:cNvPicPr>
          <p:nvPr/>
        </p:nvPicPr>
        <p:blipFill rotWithShape="1">
          <a:blip r:embed="rId2"/>
          <a:srcRect t="12548" b="22419"/>
          <a:stretch/>
        </p:blipFill>
        <p:spPr>
          <a:xfrm>
            <a:off x="7395480" y="109869"/>
            <a:ext cx="4796520" cy="207952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2" name="Title 1">
            <a:extLst>
              <a:ext uri="{FF2B5EF4-FFF2-40B4-BE49-F238E27FC236}">
                <a16:creationId xmlns:a16="http://schemas.microsoft.com/office/drawing/2014/main" id="{AD0FAFBE-08E1-4D78-B9C7-1B55C729B916}"/>
              </a:ext>
            </a:extLst>
          </p:cNvPr>
          <p:cNvSpPr>
            <a:spLocks noGrp="1"/>
          </p:cNvSpPr>
          <p:nvPr>
            <p:ph type="title"/>
          </p:nvPr>
        </p:nvSpPr>
        <p:spPr/>
        <p:txBody>
          <a:bodyPr/>
          <a:lstStyle/>
          <a:p>
            <a:r>
              <a:rPr lang="en-US" dirty="0"/>
              <a:t>Addiction Defined</a:t>
            </a:r>
          </a:p>
        </p:txBody>
      </p:sp>
      <p:sp>
        <p:nvSpPr>
          <p:cNvPr id="3" name="Content Placeholder 2">
            <a:extLst>
              <a:ext uri="{FF2B5EF4-FFF2-40B4-BE49-F238E27FC236}">
                <a16:creationId xmlns:a16="http://schemas.microsoft.com/office/drawing/2014/main" id="{59083F0F-9FF5-485A-A031-3531272AC91D}"/>
              </a:ext>
            </a:extLst>
          </p:cNvPr>
          <p:cNvSpPr>
            <a:spLocks noGrp="1"/>
          </p:cNvSpPr>
          <p:nvPr>
            <p:ph idx="1"/>
          </p:nvPr>
        </p:nvSpPr>
        <p:spPr>
          <a:xfrm>
            <a:off x="353961" y="1312607"/>
            <a:ext cx="9173497" cy="5368412"/>
          </a:xfrm>
        </p:spPr>
        <p:txBody>
          <a:bodyPr>
            <a:normAutofit/>
          </a:bodyPr>
          <a:lstStyle/>
          <a:p>
            <a:r>
              <a:rPr lang="en-US" sz="2400" dirty="0"/>
              <a:t>The subject of overcoming addiction is complex.               </a:t>
            </a:r>
          </a:p>
          <a:p>
            <a:r>
              <a:rPr lang="en-US" sz="2400" dirty="0"/>
              <a:t>There are no magic answers.  </a:t>
            </a:r>
          </a:p>
          <a:p>
            <a:r>
              <a:rPr lang="en-US" sz="2400" dirty="0"/>
              <a:t>The trip into addiction is the same distance back as it was there.  </a:t>
            </a:r>
          </a:p>
          <a:p>
            <a:r>
              <a:rPr lang="en-US" sz="2400" dirty="0"/>
              <a:t>Effective recovery is individualized.  One size does not fit all.  Everyone’s recovery is different.  </a:t>
            </a:r>
          </a:p>
          <a:p>
            <a:r>
              <a:rPr lang="en-US" sz="2400" dirty="0"/>
              <a:t>To reach “overcoming,” one must first consider the nature of addiction, types of addictions, how addictions vary in intensity, recovery rates, natural supports and motivations available to the one seeking to overcome.  </a:t>
            </a:r>
          </a:p>
          <a:p>
            <a:r>
              <a:rPr lang="en-US" sz="2400" dirty="0"/>
              <a:t>Once addiction is understood, helpers are in a position to be supportive in the recovery process. </a:t>
            </a:r>
          </a:p>
          <a:p>
            <a:endParaRPr lang="en-US" sz="2400" dirty="0"/>
          </a:p>
        </p:txBody>
      </p:sp>
    </p:spTree>
    <p:extLst>
      <p:ext uri="{BB962C8B-B14F-4D97-AF65-F5344CB8AC3E}">
        <p14:creationId xmlns:p14="http://schemas.microsoft.com/office/powerpoint/2010/main" val="3607488759"/>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40E46-BDA7-412C-80A4-C148EBC897D9}"/>
              </a:ext>
            </a:extLst>
          </p:cNvPr>
          <p:cNvSpPr>
            <a:spLocks noGrp="1"/>
          </p:cNvSpPr>
          <p:nvPr>
            <p:ph type="title"/>
          </p:nvPr>
        </p:nvSpPr>
        <p:spPr/>
        <p:txBody>
          <a:bodyPr/>
          <a:lstStyle/>
          <a:p>
            <a:r>
              <a:rPr lang="en-US" dirty="0"/>
              <a:t>Addiction Defined</a:t>
            </a:r>
          </a:p>
        </p:txBody>
      </p:sp>
      <p:sp>
        <p:nvSpPr>
          <p:cNvPr id="3" name="Content Placeholder 2">
            <a:extLst>
              <a:ext uri="{FF2B5EF4-FFF2-40B4-BE49-F238E27FC236}">
                <a16:creationId xmlns:a16="http://schemas.microsoft.com/office/drawing/2014/main" id="{BB7E9E0D-766D-4251-AD59-B44DD148020E}"/>
              </a:ext>
            </a:extLst>
          </p:cNvPr>
          <p:cNvSpPr>
            <a:spLocks noGrp="1"/>
          </p:cNvSpPr>
          <p:nvPr>
            <p:ph idx="1"/>
          </p:nvPr>
        </p:nvSpPr>
        <p:spPr>
          <a:xfrm>
            <a:off x="677334" y="1371601"/>
            <a:ext cx="8596668" cy="5235676"/>
          </a:xfrm>
        </p:spPr>
        <p:txBody>
          <a:bodyPr>
            <a:normAutofit/>
          </a:bodyPr>
          <a:lstStyle/>
          <a:p>
            <a:r>
              <a:rPr lang="en-US" sz="2200" dirty="0"/>
              <a:t>What is “addiction”?  </a:t>
            </a:r>
          </a:p>
          <a:p>
            <a:r>
              <a:rPr lang="en-US" sz="2200" dirty="0"/>
              <a:t>Essentially, it is an obsessive/compulsive behavior.  </a:t>
            </a:r>
          </a:p>
          <a:p>
            <a:r>
              <a:rPr lang="en-US" sz="2200" dirty="0"/>
              <a:t>By nature, addictive behavior is progressive.  It does not stop where it starts.  </a:t>
            </a:r>
          </a:p>
          <a:p>
            <a:r>
              <a:rPr lang="en-US" sz="2200" dirty="0"/>
              <a:t>Paul emphasized this to Timothy (2 Tim 3:13).  </a:t>
            </a:r>
          </a:p>
          <a:p>
            <a:r>
              <a:rPr lang="en-US" sz="2200" dirty="0"/>
              <a:t>Addiction is a complex series of events which alter the brain’s chemistry usually resulting in devastating consequences.  </a:t>
            </a:r>
          </a:p>
          <a:p>
            <a:r>
              <a:rPr lang="en-US" sz="2200" dirty="0"/>
              <a:t>Multiple brain circuits are affected, and channels are created, including those involved in reward and motivation, learning and memory, and inhibitory control over behavior. </a:t>
            </a:r>
          </a:p>
          <a:p>
            <a:r>
              <a:rPr lang="en-US" sz="2200" dirty="0"/>
              <a:t>Overstimulating the reward centers and the pain response centers of the brain is key to addiction.  </a:t>
            </a:r>
          </a:p>
          <a:p>
            <a:endParaRPr lang="en-US" sz="2200" dirty="0"/>
          </a:p>
        </p:txBody>
      </p:sp>
      <p:pic>
        <p:nvPicPr>
          <p:cNvPr id="1026" name="Picture 2" descr="Image result for addiction">
            <a:hlinkClick r:id="rId2"/>
            <a:extLst>
              <a:ext uri="{FF2B5EF4-FFF2-40B4-BE49-F238E27FC236}">
                <a16:creationId xmlns:a16="http://schemas.microsoft.com/office/drawing/2014/main" id="{E78962C9-DC72-40D9-A5A7-D2D860846E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5485" y="64623"/>
            <a:ext cx="4000098" cy="266522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520760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40E46-BDA7-412C-80A4-C148EBC897D9}"/>
              </a:ext>
            </a:extLst>
          </p:cNvPr>
          <p:cNvSpPr>
            <a:spLocks noGrp="1"/>
          </p:cNvSpPr>
          <p:nvPr>
            <p:ph type="title"/>
          </p:nvPr>
        </p:nvSpPr>
        <p:spPr/>
        <p:txBody>
          <a:bodyPr/>
          <a:lstStyle/>
          <a:p>
            <a:r>
              <a:rPr lang="en-US" dirty="0"/>
              <a:t>Addiction Defined</a:t>
            </a:r>
          </a:p>
        </p:txBody>
      </p:sp>
      <p:sp>
        <p:nvSpPr>
          <p:cNvPr id="3" name="Content Placeholder 2">
            <a:extLst>
              <a:ext uri="{FF2B5EF4-FFF2-40B4-BE49-F238E27FC236}">
                <a16:creationId xmlns:a16="http://schemas.microsoft.com/office/drawing/2014/main" id="{BB7E9E0D-766D-4251-AD59-B44DD148020E}"/>
              </a:ext>
            </a:extLst>
          </p:cNvPr>
          <p:cNvSpPr>
            <a:spLocks noGrp="1"/>
          </p:cNvSpPr>
          <p:nvPr>
            <p:ph idx="1"/>
          </p:nvPr>
        </p:nvSpPr>
        <p:spPr>
          <a:xfrm>
            <a:off x="677334" y="1356852"/>
            <a:ext cx="8596668" cy="4433788"/>
          </a:xfrm>
        </p:spPr>
        <p:txBody>
          <a:bodyPr>
            <a:noAutofit/>
          </a:bodyPr>
          <a:lstStyle/>
          <a:p>
            <a:r>
              <a:rPr lang="en-US" sz="2400" dirty="0"/>
              <a:t>The Bible emphasizes things can and often do gain mastery over a person.  Consider: Stronghold (2 Cor. 10:4); Devoured (1 Pet 5:8); Drunkenness (Gal 5:19-21); Sorcery/witchcraft (Gal 5:18-21); and Snare of the devil (1 Tim 3:7; 6:9); Deceiver (Prov 20:1).</a:t>
            </a:r>
          </a:p>
          <a:p>
            <a:r>
              <a:rPr lang="en-US" sz="2400" dirty="0"/>
              <a:t>Addiction keeps some bad company with: Excess of riot (1 Pet 4:4); Fornication/Adultery (Gal 5:19); Lasciviousness (Gal 5:19); Deceptions/Lying (Rom 1:31; Rev 21:8); and Degrading one’s body (1 Cor 6:18-20; Rom 1:21-32).</a:t>
            </a:r>
          </a:p>
          <a:p>
            <a:r>
              <a:rPr lang="en-US" sz="2400" dirty="0"/>
              <a:t>The intent of this lesson is not to convince the reader addiction (enslavement) is wrong, which it is.  Our purpose is to understand addictive processes and to identify ways to counter the progression of the problem. </a:t>
            </a:r>
          </a:p>
          <a:p>
            <a:endParaRPr lang="en-US" sz="2400" dirty="0"/>
          </a:p>
        </p:txBody>
      </p:sp>
      <p:pic>
        <p:nvPicPr>
          <p:cNvPr id="5" name="Picture 4">
            <a:extLst>
              <a:ext uri="{FF2B5EF4-FFF2-40B4-BE49-F238E27FC236}">
                <a16:creationId xmlns:a16="http://schemas.microsoft.com/office/drawing/2014/main" id="{CF8B67F0-BC5B-497A-A7C9-FFA9769703BF}"/>
              </a:ext>
            </a:extLst>
          </p:cNvPr>
          <p:cNvPicPr>
            <a:picLocks noChangeAspect="1"/>
          </p:cNvPicPr>
          <p:nvPr/>
        </p:nvPicPr>
        <p:blipFill>
          <a:blip r:embed="rId2"/>
          <a:stretch>
            <a:fillRect/>
          </a:stretch>
        </p:blipFill>
        <p:spPr>
          <a:xfrm>
            <a:off x="8439325" y="128026"/>
            <a:ext cx="3640822" cy="1820411"/>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276863906"/>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0</TotalTime>
  <Words>4075</Words>
  <Application>Microsoft Office PowerPoint</Application>
  <PresentationFormat>Widescreen</PresentationFormat>
  <Paragraphs>177</Paragraphs>
  <Slides>30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Trebuchet MS</vt:lpstr>
      <vt:lpstr>Wingdings 3</vt:lpstr>
      <vt:lpstr>Facet</vt:lpstr>
      <vt:lpstr>PowerPoint Presentation</vt:lpstr>
      <vt:lpstr>Darkness Lesson 11 The Devil’s Dark Distortions Overcoming Addictions</vt:lpstr>
      <vt:lpstr>Introduction</vt:lpstr>
      <vt:lpstr>Introduction</vt:lpstr>
      <vt:lpstr>Introduction</vt:lpstr>
      <vt:lpstr>Introduction</vt:lpstr>
      <vt:lpstr>Addiction Defined</vt:lpstr>
      <vt:lpstr>Addiction Defined</vt:lpstr>
      <vt:lpstr>Addiction Defined</vt:lpstr>
      <vt:lpstr>Addiction Defined</vt:lpstr>
      <vt:lpstr>Who Can Become an Addict?</vt:lpstr>
      <vt:lpstr>Who Can Become an Addict?</vt:lpstr>
      <vt:lpstr>The Descent Into Addiction</vt:lpstr>
      <vt:lpstr>The Descent Into Addiction</vt:lpstr>
      <vt:lpstr>The Assessment and Criteria</vt:lpstr>
      <vt:lpstr>Treatment and Recovery</vt:lpstr>
      <vt:lpstr>Treatment and Recovery</vt:lpstr>
      <vt:lpstr>Treatment and Recovery</vt:lpstr>
      <vt:lpstr>Treatment and Recovery</vt:lpstr>
      <vt:lpstr>Treatment and Recovery</vt:lpstr>
      <vt:lpstr>Some ways individuals can help:</vt:lpstr>
      <vt:lpstr>Some ways individuals can help:</vt:lpstr>
      <vt:lpstr>Some ways individuals can help:</vt:lpstr>
      <vt:lpstr>How the Church Can Help</vt:lpstr>
      <vt:lpstr>How the Church Can Help</vt:lpstr>
      <vt:lpstr>How the Church Can Help</vt:lpstr>
      <vt:lpstr>How the Church Can Help</vt:lpstr>
      <vt:lpstr>How the Church Can Help</vt:lpstr>
      <vt:lpstr>Suggestions:</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2019-08-11T22:04:06Z</dcterms:created>
  <dcterms:modified xsi:type="dcterms:W3CDTF">2019-08-11T22:04:34Z</dcterms:modified>
</cp:coreProperties>
</file>

<file path=docProps/thumbnail.jpeg>
</file>